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7" r:id="rId2"/>
    <p:sldId id="264" r:id="rId3"/>
    <p:sldId id="262" r:id="rId4"/>
    <p:sldId id="263" r:id="rId5"/>
    <p:sldId id="258" r:id="rId6"/>
    <p:sldId id="260" r:id="rId7"/>
    <p:sldId id="261" r:id="rId8"/>
    <p:sldId id="265" r:id="rId9"/>
    <p:sldId id="268" r:id="rId10"/>
    <p:sldId id="270" r:id="rId11"/>
    <p:sldId id="267" r:id="rId12"/>
    <p:sldId id="271" r:id="rId13"/>
    <p:sldId id="266" r:id="rId14"/>
    <p:sldId id="269" r:id="rId15"/>
    <p:sldId id="272" r:id="rId16"/>
    <p:sldId id="274" r:id="rId17"/>
    <p:sldId id="276" r:id="rId18"/>
    <p:sldId id="275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FB2ADE2-D297-47AF-B16D-7EF3597DC246}">
          <p14:sldIdLst>
            <p14:sldId id="257"/>
            <p14:sldId id="264"/>
            <p14:sldId id="262"/>
            <p14:sldId id="263"/>
            <p14:sldId id="258"/>
            <p14:sldId id="260"/>
            <p14:sldId id="261"/>
            <p14:sldId id="265"/>
          </p14:sldIdLst>
        </p14:section>
        <p14:section name="Untitled Section" id="{45E203E2-AC47-4F64-B2EE-1CB116E99D29}">
          <p14:sldIdLst>
            <p14:sldId id="268"/>
            <p14:sldId id="270"/>
            <p14:sldId id="267"/>
            <p14:sldId id="271"/>
            <p14:sldId id="266"/>
            <p14:sldId id="269"/>
            <p14:sldId id="272"/>
            <p14:sldId id="274"/>
            <p14:sldId id="276"/>
            <p14:sldId id="275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mailto:svicarski.program@udruge.vlada.hr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mailto:svicarski.program@udruge.vlada.hr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2A1CB0-96EE-419B-9FAE-E61D3E73501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923258EC-E881-459C-800F-7793F9CA27A9}">
      <dgm:prSet custT="1"/>
      <dgm:spPr/>
      <dgm:t>
        <a:bodyPr/>
        <a:lstStyle/>
        <a:p>
          <a:pPr rtl="0"/>
          <a:r>
            <a:rPr lang="en-GB" sz="3200" b="1" dirty="0"/>
            <a:t>ŠVICARSKO HRVATSKI PROGRAM SURADNJE</a:t>
          </a:r>
          <a:endParaRPr lang="hr-HR" sz="3200" dirty="0"/>
        </a:p>
      </dgm:t>
    </dgm:pt>
    <dgm:pt modelId="{F8CEE95C-BD84-443E-8281-B1B46647A730}" type="parTrans" cxnId="{0E580032-D6CB-4CA7-BC99-091D41959F64}">
      <dgm:prSet/>
      <dgm:spPr/>
      <dgm:t>
        <a:bodyPr/>
        <a:lstStyle/>
        <a:p>
          <a:endParaRPr lang="hr-HR"/>
        </a:p>
      </dgm:t>
    </dgm:pt>
    <dgm:pt modelId="{73B6C4DA-148D-4B93-9C3B-AF9D28F9DF20}" type="sibTrans" cxnId="{0E580032-D6CB-4CA7-BC99-091D41959F64}">
      <dgm:prSet/>
      <dgm:spPr/>
      <dgm:t>
        <a:bodyPr/>
        <a:lstStyle/>
        <a:p>
          <a:endParaRPr lang="hr-HR"/>
        </a:p>
      </dgm:t>
    </dgm:pt>
    <dgm:pt modelId="{2D952D95-2B23-4CE2-B160-1A5FE6683AF2}" type="pres">
      <dgm:prSet presAssocID="{222A1CB0-96EE-419B-9FAE-E61D3E73501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A731B48B-2851-4038-A632-D0C5CC87D385}" type="pres">
      <dgm:prSet presAssocID="{923258EC-E881-459C-800F-7793F9CA27A9}" presName="thickLine" presStyleLbl="alignNode1" presStyleIdx="0" presStyleCnt="1"/>
      <dgm:spPr/>
    </dgm:pt>
    <dgm:pt modelId="{1B126729-33D0-42F7-9E9B-BCC061F97CBF}" type="pres">
      <dgm:prSet presAssocID="{923258EC-E881-459C-800F-7793F9CA27A9}" presName="horz1" presStyleCnt="0"/>
      <dgm:spPr/>
    </dgm:pt>
    <dgm:pt modelId="{AED05FC5-A6B7-4063-8195-376C37A7EBF6}" type="pres">
      <dgm:prSet presAssocID="{923258EC-E881-459C-800F-7793F9CA27A9}" presName="tx1" presStyleLbl="revTx" presStyleIdx="0" presStyleCnt="1"/>
      <dgm:spPr/>
      <dgm:t>
        <a:bodyPr/>
        <a:lstStyle/>
        <a:p>
          <a:endParaRPr lang="hr-HR"/>
        </a:p>
      </dgm:t>
    </dgm:pt>
    <dgm:pt modelId="{18FD923E-C00B-4C46-9589-D93696A93313}" type="pres">
      <dgm:prSet presAssocID="{923258EC-E881-459C-800F-7793F9CA27A9}" presName="vert1" presStyleCnt="0"/>
      <dgm:spPr/>
    </dgm:pt>
  </dgm:ptLst>
  <dgm:cxnLst>
    <dgm:cxn modelId="{E2598859-347E-4C0F-A9FF-9515F9345CDD}" type="presOf" srcId="{222A1CB0-96EE-419B-9FAE-E61D3E735018}" destId="{2D952D95-2B23-4CE2-B160-1A5FE6683AF2}" srcOrd="0" destOrd="0" presId="urn:microsoft.com/office/officeart/2008/layout/LinedList"/>
    <dgm:cxn modelId="{0E580032-D6CB-4CA7-BC99-091D41959F64}" srcId="{222A1CB0-96EE-419B-9FAE-E61D3E735018}" destId="{923258EC-E881-459C-800F-7793F9CA27A9}" srcOrd="0" destOrd="0" parTransId="{F8CEE95C-BD84-443E-8281-B1B46647A730}" sibTransId="{73B6C4DA-148D-4B93-9C3B-AF9D28F9DF20}"/>
    <dgm:cxn modelId="{E479B8CF-FD4E-4F36-AA22-40A61587CEDE}" type="presOf" srcId="{923258EC-E881-459C-800F-7793F9CA27A9}" destId="{AED05FC5-A6B7-4063-8195-376C37A7EBF6}" srcOrd="0" destOrd="0" presId="urn:microsoft.com/office/officeart/2008/layout/LinedList"/>
    <dgm:cxn modelId="{ABE4AEB4-3A81-442E-9001-89804972CC30}" type="presParOf" srcId="{2D952D95-2B23-4CE2-B160-1A5FE6683AF2}" destId="{A731B48B-2851-4038-A632-D0C5CC87D385}" srcOrd="0" destOrd="0" presId="urn:microsoft.com/office/officeart/2008/layout/LinedList"/>
    <dgm:cxn modelId="{8041DF6A-57EC-4399-B554-ADC9AB782543}" type="presParOf" srcId="{2D952D95-2B23-4CE2-B160-1A5FE6683AF2}" destId="{1B126729-33D0-42F7-9E9B-BCC061F97CBF}" srcOrd="1" destOrd="0" presId="urn:microsoft.com/office/officeart/2008/layout/LinedList"/>
    <dgm:cxn modelId="{22F2D2AE-4EBD-41C8-A956-1A0DB27C7C25}" type="presParOf" srcId="{1B126729-33D0-42F7-9E9B-BCC061F97CBF}" destId="{AED05FC5-A6B7-4063-8195-376C37A7EBF6}" srcOrd="0" destOrd="0" presId="urn:microsoft.com/office/officeart/2008/layout/LinedList"/>
    <dgm:cxn modelId="{91AD33FD-AB7A-44A7-9E5E-BD5D71CDB9EF}" type="presParOf" srcId="{1B126729-33D0-42F7-9E9B-BCC061F97CBF}" destId="{18FD923E-C00B-4C46-9589-D93696A9331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2A1CB0-96EE-419B-9FAE-E61D3E73501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923258EC-E881-459C-800F-7793F9CA27A9}">
      <dgm:prSet custT="1"/>
      <dgm:spPr/>
      <dgm:t>
        <a:bodyPr/>
        <a:lstStyle/>
        <a:p>
          <a:pPr rtl="0"/>
          <a:r>
            <a:rPr lang="en-GB" sz="3200" b="1" dirty="0"/>
            <a:t>ŠVICARSKO HRVATSKI PROGRAM SURADNJE</a:t>
          </a:r>
          <a:endParaRPr lang="hr-HR" sz="3200" dirty="0"/>
        </a:p>
      </dgm:t>
    </dgm:pt>
    <dgm:pt modelId="{F8CEE95C-BD84-443E-8281-B1B46647A730}" type="parTrans" cxnId="{0E580032-D6CB-4CA7-BC99-091D41959F64}">
      <dgm:prSet/>
      <dgm:spPr/>
      <dgm:t>
        <a:bodyPr/>
        <a:lstStyle/>
        <a:p>
          <a:endParaRPr lang="hr-HR"/>
        </a:p>
      </dgm:t>
    </dgm:pt>
    <dgm:pt modelId="{73B6C4DA-148D-4B93-9C3B-AF9D28F9DF20}" type="sibTrans" cxnId="{0E580032-D6CB-4CA7-BC99-091D41959F64}">
      <dgm:prSet/>
      <dgm:spPr/>
      <dgm:t>
        <a:bodyPr/>
        <a:lstStyle/>
        <a:p>
          <a:endParaRPr lang="hr-HR"/>
        </a:p>
      </dgm:t>
    </dgm:pt>
    <dgm:pt modelId="{2D952D95-2B23-4CE2-B160-1A5FE6683AF2}" type="pres">
      <dgm:prSet presAssocID="{222A1CB0-96EE-419B-9FAE-E61D3E73501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A731B48B-2851-4038-A632-D0C5CC87D385}" type="pres">
      <dgm:prSet presAssocID="{923258EC-E881-459C-800F-7793F9CA27A9}" presName="thickLine" presStyleLbl="alignNode1" presStyleIdx="0" presStyleCnt="1"/>
      <dgm:spPr/>
    </dgm:pt>
    <dgm:pt modelId="{1B126729-33D0-42F7-9E9B-BCC061F97CBF}" type="pres">
      <dgm:prSet presAssocID="{923258EC-E881-459C-800F-7793F9CA27A9}" presName="horz1" presStyleCnt="0"/>
      <dgm:spPr/>
    </dgm:pt>
    <dgm:pt modelId="{AED05FC5-A6B7-4063-8195-376C37A7EBF6}" type="pres">
      <dgm:prSet presAssocID="{923258EC-E881-459C-800F-7793F9CA27A9}" presName="tx1" presStyleLbl="revTx" presStyleIdx="0" presStyleCnt="1"/>
      <dgm:spPr/>
      <dgm:t>
        <a:bodyPr/>
        <a:lstStyle/>
        <a:p>
          <a:endParaRPr lang="hr-HR"/>
        </a:p>
      </dgm:t>
    </dgm:pt>
    <dgm:pt modelId="{18FD923E-C00B-4C46-9589-D93696A93313}" type="pres">
      <dgm:prSet presAssocID="{923258EC-E881-459C-800F-7793F9CA27A9}" presName="vert1" presStyleCnt="0"/>
      <dgm:spPr/>
    </dgm:pt>
  </dgm:ptLst>
  <dgm:cxnLst>
    <dgm:cxn modelId="{E2598859-347E-4C0F-A9FF-9515F9345CDD}" type="presOf" srcId="{222A1CB0-96EE-419B-9FAE-E61D3E735018}" destId="{2D952D95-2B23-4CE2-B160-1A5FE6683AF2}" srcOrd="0" destOrd="0" presId="urn:microsoft.com/office/officeart/2008/layout/LinedList"/>
    <dgm:cxn modelId="{0E580032-D6CB-4CA7-BC99-091D41959F64}" srcId="{222A1CB0-96EE-419B-9FAE-E61D3E735018}" destId="{923258EC-E881-459C-800F-7793F9CA27A9}" srcOrd="0" destOrd="0" parTransId="{F8CEE95C-BD84-443E-8281-B1B46647A730}" sibTransId="{73B6C4DA-148D-4B93-9C3B-AF9D28F9DF20}"/>
    <dgm:cxn modelId="{E479B8CF-FD4E-4F36-AA22-40A61587CEDE}" type="presOf" srcId="{923258EC-E881-459C-800F-7793F9CA27A9}" destId="{AED05FC5-A6B7-4063-8195-376C37A7EBF6}" srcOrd="0" destOrd="0" presId="urn:microsoft.com/office/officeart/2008/layout/LinedList"/>
    <dgm:cxn modelId="{ABE4AEB4-3A81-442E-9001-89804972CC30}" type="presParOf" srcId="{2D952D95-2B23-4CE2-B160-1A5FE6683AF2}" destId="{A731B48B-2851-4038-A632-D0C5CC87D385}" srcOrd="0" destOrd="0" presId="urn:microsoft.com/office/officeart/2008/layout/LinedList"/>
    <dgm:cxn modelId="{8041DF6A-57EC-4399-B554-ADC9AB782543}" type="presParOf" srcId="{2D952D95-2B23-4CE2-B160-1A5FE6683AF2}" destId="{1B126729-33D0-42F7-9E9B-BCC061F97CBF}" srcOrd="1" destOrd="0" presId="urn:microsoft.com/office/officeart/2008/layout/LinedList"/>
    <dgm:cxn modelId="{22F2D2AE-4EBD-41C8-A956-1A0DB27C7C25}" type="presParOf" srcId="{1B126729-33D0-42F7-9E9B-BCC061F97CBF}" destId="{AED05FC5-A6B7-4063-8195-376C37A7EBF6}" srcOrd="0" destOrd="0" presId="urn:microsoft.com/office/officeart/2008/layout/LinedList"/>
    <dgm:cxn modelId="{91AD33FD-AB7A-44A7-9E5E-BD5D71CDB9EF}" type="presParOf" srcId="{1B126729-33D0-42F7-9E9B-BCC061F97CBF}" destId="{18FD923E-C00B-4C46-9589-D93696A9331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D2E1EA-C9B3-4B2E-B9CA-C4EA187A509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26B96C30-C464-4C9F-A842-2AB7E725338D}">
      <dgm:prSet custT="1"/>
      <dgm:spPr/>
      <dgm:t>
        <a:bodyPr/>
        <a:lstStyle/>
        <a:p>
          <a:pPr algn="l" rtl="0"/>
          <a:endParaRPr lang="hr-HR" sz="3600" dirty="0">
            <a:solidFill>
              <a:schemeClr val="tx2">
                <a:lumMod val="75000"/>
              </a:schemeClr>
            </a:solidFill>
          </a:endParaRPr>
        </a:p>
        <a:p>
          <a:pPr algn="l" rtl="0"/>
          <a:endParaRPr lang="hr-HR" sz="3600" dirty="0">
            <a:solidFill>
              <a:schemeClr val="tx2">
                <a:lumMod val="75000"/>
              </a:schemeClr>
            </a:solidFill>
          </a:endParaRPr>
        </a:p>
        <a:p>
          <a:pPr algn="l" rtl="0"/>
          <a:r>
            <a:rPr lang="hr-HR" sz="3600" dirty="0">
              <a:solidFill>
                <a:schemeClr val="tx2">
                  <a:lumMod val="75000"/>
                </a:schemeClr>
              </a:solidFill>
            </a:rPr>
            <a:t>Pitanja je moguće postavljati putem adrese e-pošte:</a:t>
          </a:r>
        </a:p>
        <a:p>
          <a:pPr algn="l" rtl="0"/>
          <a:r>
            <a:rPr lang="hr-HR" sz="36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3600" dirty="0" err="1">
              <a:solidFill>
                <a:schemeClr val="tx2">
                  <a:lumMod val="75000"/>
                </a:schemeClr>
              </a:solidFill>
              <a:hlinkClick xmlns:r="http://schemas.openxmlformats.org/officeDocument/2006/relationships" r:id="rId1"/>
            </a:rPr>
            <a:t>svicarski.program</a:t>
          </a:r>
          <a:r>
            <a:rPr lang="hr-HR" sz="3600" dirty="0">
              <a:solidFill>
                <a:schemeClr val="tx2">
                  <a:lumMod val="75000"/>
                </a:schemeClr>
              </a:solidFill>
              <a:hlinkClick xmlns:r="http://schemas.openxmlformats.org/officeDocument/2006/relationships" r:id="rId1"/>
            </a:rPr>
            <a:t>@udruge.vlada.hr</a:t>
          </a:r>
          <a:r>
            <a:rPr lang="en-US" sz="3600" dirty="0">
              <a:solidFill>
                <a:schemeClr val="tx2">
                  <a:lumMod val="75000"/>
                </a:schemeClr>
              </a:solidFill>
            </a:rPr>
            <a:t> </a:t>
          </a:r>
          <a:endParaRPr lang="hr-HR" sz="3600" dirty="0"/>
        </a:p>
      </dgm:t>
    </dgm:pt>
    <dgm:pt modelId="{F0C83F81-054C-4123-8F91-1823C6013EB6}" type="parTrans" cxnId="{909C9F3A-0DCB-4EE3-8028-5EEDE5149AED}">
      <dgm:prSet/>
      <dgm:spPr/>
      <dgm:t>
        <a:bodyPr/>
        <a:lstStyle/>
        <a:p>
          <a:endParaRPr lang="hr-HR"/>
        </a:p>
      </dgm:t>
    </dgm:pt>
    <dgm:pt modelId="{324D1E0A-224E-4879-B80D-8EC838A5D544}" type="sibTrans" cxnId="{909C9F3A-0DCB-4EE3-8028-5EEDE5149AED}">
      <dgm:prSet/>
      <dgm:spPr/>
      <dgm:t>
        <a:bodyPr/>
        <a:lstStyle/>
        <a:p>
          <a:endParaRPr lang="hr-HR"/>
        </a:p>
      </dgm:t>
    </dgm:pt>
    <dgm:pt modelId="{53C70907-B6B3-4E15-9701-FEA6A3830BB8}" type="pres">
      <dgm:prSet presAssocID="{B4D2E1EA-C9B3-4B2E-B9CA-C4EA187A509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6E29A8AE-2B92-409A-AD69-C8E3434D173F}" type="pres">
      <dgm:prSet presAssocID="{26B96C30-C464-4C9F-A842-2AB7E725338D}" presName="thickLine" presStyleLbl="alignNode1" presStyleIdx="0" presStyleCnt="1" custLinFactNeighborX="345" custLinFactNeighborY="-38113"/>
      <dgm:spPr/>
    </dgm:pt>
    <dgm:pt modelId="{F439120C-45DC-4B1B-AB7A-1E03F6175988}" type="pres">
      <dgm:prSet presAssocID="{26B96C30-C464-4C9F-A842-2AB7E725338D}" presName="horz1" presStyleCnt="0"/>
      <dgm:spPr/>
    </dgm:pt>
    <dgm:pt modelId="{3E9D23C7-DA93-4E3C-8705-8ED7541C3D3F}" type="pres">
      <dgm:prSet presAssocID="{26B96C30-C464-4C9F-A842-2AB7E725338D}" presName="tx1" presStyleLbl="revTx" presStyleIdx="0" presStyleCnt="1"/>
      <dgm:spPr/>
      <dgm:t>
        <a:bodyPr/>
        <a:lstStyle/>
        <a:p>
          <a:endParaRPr lang="hr-HR"/>
        </a:p>
      </dgm:t>
    </dgm:pt>
    <dgm:pt modelId="{A0791B8F-7D26-4C38-8DEC-CFC4545AAAF0}" type="pres">
      <dgm:prSet presAssocID="{26B96C30-C464-4C9F-A842-2AB7E725338D}" presName="vert1" presStyleCnt="0"/>
      <dgm:spPr/>
    </dgm:pt>
  </dgm:ptLst>
  <dgm:cxnLst>
    <dgm:cxn modelId="{10B87F0D-7DD4-4D89-B10E-626FA1E15A9B}" type="presOf" srcId="{26B96C30-C464-4C9F-A842-2AB7E725338D}" destId="{3E9D23C7-DA93-4E3C-8705-8ED7541C3D3F}" srcOrd="0" destOrd="0" presId="urn:microsoft.com/office/officeart/2008/layout/LinedList"/>
    <dgm:cxn modelId="{909C9F3A-0DCB-4EE3-8028-5EEDE5149AED}" srcId="{B4D2E1EA-C9B3-4B2E-B9CA-C4EA187A5091}" destId="{26B96C30-C464-4C9F-A842-2AB7E725338D}" srcOrd="0" destOrd="0" parTransId="{F0C83F81-054C-4123-8F91-1823C6013EB6}" sibTransId="{324D1E0A-224E-4879-B80D-8EC838A5D544}"/>
    <dgm:cxn modelId="{9A287B3C-9425-426C-A1DC-B52385609045}" type="presOf" srcId="{B4D2E1EA-C9B3-4B2E-B9CA-C4EA187A5091}" destId="{53C70907-B6B3-4E15-9701-FEA6A3830BB8}" srcOrd="0" destOrd="0" presId="urn:microsoft.com/office/officeart/2008/layout/LinedList"/>
    <dgm:cxn modelId="{A75DE806-5A6D-40FA-AD97-4CF34A58587F}" type="presParOf" srcId="{53C70907-B6B3-4E15-9701-FEA6A3830BB8}" destId="{6E29A8AE-2B92-409A-AD69-C8E3434D173F}" srcOrd="0" destOrd="0" presId="urn:microsoft.com/office/officeart/2008/layout/LinedList"/>
    <dgm:cxn modelId="{E23024D9-262A-4BA5-B78C-D66D4A53B6EB}" type="presParOf" srcId="{53C70907-B6B3-4E15-9701-FEA6A3830BB8}" destId="{F439120C-45DC-4B1B-AB7A-1E03F6175988}" srcOrd="1" destOrd="0" presId="urn:microsoft.com/office/officeart/2008/layout/LinedList"/>
    <dgm:cxn modelId="{6E2E2EEB-9FC3-46EC-839C-42B450EA1EE0}" type="presParOf" srcId="{F439120C-45DC-4B1B-AB7A-1E03F6175988}" destId="{3E9D23C7-DA93-4E3C-8705-8ED7541C3D3F}" srcOrd="0" destOrd="0" presId="urn:microsoft.com/office/officeart/2008/layout/LinedList"/>
    <dgm:cxn modelId="{78BF358A-BAFD-476A-B59B-999E82233C5B}" type="presParOf" srcId="{F439120C-45DC-4B1B-AB7A-1E03F6175988}" destId="{A0791B8F-7D26-4C38-8DEC-CFC4545AAAF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1B48B-2851-4038-A632-D0C5CC87D385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05FC5-A6B7-4063-8195-376C37A7EBF6}">
      <dsp:nvSpPr>
        <dsp:cNvPr id="0" name=""/>
        <dsp:cNvSpPr/>
      </dsp:nvSpPr>
      <dsp:spPr>
        <a:xfrm>
          <a:off x="0" y="0"/>
          <a:ext cx="8229600" cy="114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/>
            <a:t>ŠVICARSKO HRVATSKI PROGRAM SURADNJE</a:t>
          </a:r>
          <a:endParaRPr lang="hr-HR" sz="3200" kern="1200" dirty="0"/>
        </a:p>
      </dsp:txBody>
      <dsp:txXfrm>
        <a:off x="0" y="0"/>
        <a:ext cx="8229600" cy="1143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1B48B-2851-4038-A632-D0C5CC87D385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05FC5-A6B7-4063-8195-376C37A7EBF6}">
      <dsp:nvSpPr>
        <dsp:cNvPr id="0" name=""/>
        <dsp:cNvSpPr/>
      </dsp:nvSpPr>
      <dsp:spPr>
        <a:xfrm>
          <a:off x="0" y="0"/>
          <a:ext cx="8229600" cy="114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/>
            <a:t>ŠVICARSKO HRVATSKI PROGRAM SURADNJE</a:t>
          </a:r>
          <a:endParaRPr lang="hr-HR" sz="3200" kern="1200" dirty="0"/>
        </a:p>
      </dsp:txBody>
      <dsp:txXfrm>
        <a:off x="0" y="0"/>
        <a:ext cx="8229600" cy="1143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9A8AE-2B92-409A-AD69-C8E3434D173F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D23C7-DA93-4E3C-8705-8ED7541C3D3F}">
      <dsp:nvSpPr>
        <dsp:cNvPr id="0" name=""/>
        <dsp:cNvSpPr/>
      </dsp:nvSpPr>
      <dsp:spPr>
        <a:xfrm>
          <a:off x="0" y="1102"/>
          <a:ext cx="8229600" cy="2255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600" kern="1200" dirty="0">
            <a:solidFill>
              <a:schemeClr val="tx2">
                <a:lumMod val="75000"/>
              </a:schemeClr>
            </a:solidFill>
          </a:endParaRPr>
        </a:p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600" kern="1200" dirty="0">
            <a:solidFill>
              <a:schemeClr val="tx2">
                <a:lumMod val="75000"/>
              </a:schemeClr>
            </a:solidFill>
          </a:endParaRPr>
        </a:p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600" kern="1200" dirty="0">
              <a:solidFill>
                <a:schemeClr val="tx2">
                  <a:lumMod val="75000"/>
                </a:schemeClr>
              </a:solidFill>
            </a:rPr>
            <a:t>Pitanja je moguće postavljati putem adrese e-pošte:</a:t>
          </a:r>
        </a:p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600" kern="12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en-US" sz="3600" kern="1200" dirty="0" err="1">
              <a:solidFill>
                <a:schemeClr val="tx2">
                  <a:lumMod val="75000"/>
                </a:schemeClr>
              </a:solidFill>
              <a:hlinkClick xmlns:r="http://schemas.openxmlformats.org/officeDocument/2006/relationships" r:id="rId1"/>
            </a:rPr>
            <a:t>svicarski.program</a:t>
          </a:r>
          <a:r>
            <a:rPr lang="hr-HR" sz="3600" kern="1200" dirty="0">
              <a:solidFill>
                <a:schemeClr val="tx2">
                  <a:lumMod val="75000"/>
                </a:schemeClr>
              </a:solidFill>
              <a:hlinkClick xmlns:r="http://schemas.openxmlformats.org/officeDocument/2006/relationships" r:id="rId1"/>
            </a:rPr>
            <a:t>@udruge.vlada.hr</a:t>
          </a:r>
          <a:r>
            <a:rPr lang="en-US" sz="3600" kern="1200" dirty="0">
              <a:solidFill>
                <a:schemeClr val="tx2">
                  <a:lumMod val="75000"/>
                </a:schemeClr>
              </a:solidFill>
            </a:rPr>
            <a:t> </a:t>
          </a:r>
          <a:endParaRPr lang="hr-HR" sz="3600" kern="1200" dirty="0"/>
        </a:p>
      </dsp:txBody>
      <dsp:txXfrm>
        <a:off x="0" y="1102"/>
        <a:ext cx="8229600" cy="2255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4980-1BC3-4339-B2B9-97776A4E5037}" type="datetimeFigureOut">
              <a:rPr lang="hr-HR" smtClean="0"/>
              <a:t>15.06.2023.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265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4980-1BC3-4339-B2B9-97776A4E5037}" type="datetimeFigureOut">
              <a:rPr lang="hr-HR" smtClean="0"/>
              <a:t>15.06.2023.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072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4980-1BC3-4339-B2B9-97776A4E5037}" type="datetimeFigureOut">
              <a:rPr lang="hr-HR" smtClean="0"/>
              <a:t>15.06.2023.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400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4980-1BC3-4339-B2B9-97776A4E5037}" type="datetimeFigureOut">
              <a:rPr lang="hr-HR" smtClean="0"/>
              <a:t>15.06.2023.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96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4980-1BC3-4339-B2B9-97776A4E5037}" type="datetimeFigureOut">
              <a:rPr lang="hr-HR" smtClean="0"/>
              <a:t>15.06.2023.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70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4980-1BC3-4339-B2B9-97776A4E5037}" type="datetimeFigureOut">
              <a:rPr lang="hr-HR" smtClean="0"/>
              <a:t>15.06.2023.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373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4980-1BC3-4339-B2B9-97776A4E5037}" type="datetimeFigureOut">
              <a:rPr lang="hr-HR" smtClean="0"/>
              <a:t>15.06.2023.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708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4980-1BC3-4339-B2B9-97776A4E5037}" type="datetimeFigureOut">
              <a:rPr lang="hr-HR" smtClean="0"/>
              <a:t>15.06.2023.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474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4980-1BC3-4339-B2B9-97776A4E5037}" type="datetimeFigureOut">
              <a:rPr lang="hr-HR" smtClean="0"/>
              <a:t>15.06.2023.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661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4980-1BC3-4339-B2B9-97776A4E5037}" type="datetimeFigureOut">
              <a:rPr lang="hr-HR" smtClean="0"/>
              <a:t>15.06.2023.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995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4980-1BC3-4339-B2B9-97776A4E5037}" type="datetimeFigureOut">
              <a:rPr lang="hr-HR" smtClean="0"/>
              <a:t>15.06.2023.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211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24980-1BC3-4339-B2B9-97776A4E5037}" type="datetimeFigureOut">
              <a:rPr lang="hr-HR" smtClean="0"/>
              <a:t>15.06.2023.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989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vicarski.program@udruge.vlada.hr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3512" y="1577499"/>
            <a:ext cx="8721677" cy="2427568"/>
          </a:xfrm>
        </p:spPr>
        <p:txBody>
          <a:bodyPr>
            <a:normAutofit fontScale="90000"/>
          </a:bodyPr>
          <a:lstStyle/>
          <a:p>
            <a:r>
              <a:rPr lang="hr-HR" dirty="0"/>
              <a:t>JAVNO SAVJETOVANJE U OKVIRU ŠVICARSKO-HRVATSKOG PROGRAMA SURADNJE</a:t>
            </a:r>
            <a:r>
              <a:rPr lang="en-US" dirty="0"/>
              <a:t/>
            </a:r>
            <a:br>
              <a:rPr lang="en-US" dirty="0"/>
            </a:br>
            <a:endParaRPr lang="hr-HR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385" y="3500581"/>
            <a:ext cx="8712968" cy="1944216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/>
              <a:t> </a:t>
            </a:r>
            <a:endParaRPr lang="en-US" sz="2800" dirty="0"/>
          </a:p>
          <a:p>
            <a:r>
              <a:rPr lang="hr-HR" b="1" dirty="0"/>
              <a:t>Predstavljanje mjere potpore „Civilno društvo</a:t>
            </a:r>
            <a:r>
              <a:rPr lang="hr-HR" b="1" dirty="0" smtClean="0"/>
              <a:t>“</a:t>
            </a:r>
          </a:p>
          <a:p>
            <a:endParaRPr lang="hr-HR" b="1" dirty="0"/>
          </a:p>
          <a:p>
            <a:r>
              <a:rPr lang="hr-HR" sz="2200" b="1" dirty="0" smtClean="0"/>
              <a:t>16.lipnja 2023., Hotel Dubrovnik, Zagreb </a:t>
            </a:r>
            <a:endParaRPr lang="en-US" sz="2200" dirty="0"/>
          </a:p>
          <a:p>
            <a:pPr lvl="1">
              <a:spcBef>
                <a:spcPts val="1200"/>
              </a:spcBef>
            </a:pPr>
            <a:endParaRPr lang="hr-HR" sz="21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631" y="457196"/>
            <a:ext cx="938865" cy="1316850"/>
          </a:xfrm>
          <a:prstGeom prst="rect">
            <a:avLst/>
          </a:prstGeom>
        </p:spPr>
      </p:pic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82" y="457196"/>
            <a:ext cx="2426017" cy="116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1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1. </a:t>
            </a:r>
            <a:r>
              <a:rPr lang="hr-HR" sz="2800" dirty="0"/>
              <a:t>Edukacija o održivom razvoju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4443" y="1167601"/>
            <a:ext cx="11357956" cy="49585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sz="2800" dirty="0" smtClean="0"/>
              <a:t>Pozivom se planiraju </a:t>
            </a:r>
            <a:r>
              <a:rPr lang="hr-HR" sz="2800" dirty="0"/>
              <a:t>podržati aktivnosti </a:t>
            </a:r>
            <a:r>
              <a:rPr lang="hr-HR" sz="2800" dirty="0" smtClean="0"/>
              <a:t>koje:</a:t>
            </a:r>
          </a:p>
          <a:p>
            <a:r>
              <a:rPr lang="hr-HR" sz="2800" dirty="0" smtClean="0"/>
              <a:t>uključuju </a:t>
            </a:r>
            <a:r>
              <a:rPr lang="hr-HR" sz="2800" dirty="0"/>
              <a:t>provedbu programa osposobljavanja o održivom razvoju za dječje vrtiće, učenike osnovnih i srednjih škola, koji uključuju participativne i interaktivne metode </a:t>
            </a:r>
            <a:endParaRPr lang="hr-HR" sz="2800" dirty="0" smtClean="0"/>
          </a:p>
          <a:p>
            <a:pPr marL="0" indent="0">
              <a:buNone/>
            </a:pPr>
            <a:r>
              <a:rPr lang="hr-HR" sz="2400" dirty="0" smtClean="0"/>
              <a:t>(</a:t>
            </a:r>
            <a:r>
              <a:rPr lang="hr-HR" sz="2400" dirty="0"/>
              <a:t>kao što su: debate, rad u grupama, rad u parovima, korištenje multimedija, </a:t>
            </a:r>
            <a:r>
              <a:rPr lang="hr-HR" sz="2400" dirty="0" err="1"/>
              <a:t>brainstorming</a:t>
            </a:r>
            <a:r>
              <a:rPr lang="hr-HR" sz="2400" dirty="0"/>
              <a:t>, eksperimentalne vježbe itd.); </a:t>
            </a:r>
            <a:endParaRPr lang="hr-HR" sz="2400" dirty="0" smtClean="0"/>
          </a:p>
          <a:p>
            <a:r>
              <a:rPr lang="hr-HR" sz="2800" dirty="0" smtClean="0"/>
              <a:t>uključivanje </a:t>
            </a:r>
            <a:r>
              <a:rPr lang="hr-HR" sz="2800" dirty="0"/>
              <a:t>djece i mladih u obrazovne volonterske aktivnosti i volonterske aktivnosti od interesa za lokalnu zajednicu; </a:t>
            </a:r>
            <a:endParaRPr lang="hr-HR" sz="2800" dirty="0" smtClean="0"/>
          </a:p>
          <a:p>
            <a:r>
              <a:rPr lang="hr-HR" sz="2800" dirty="0" smtClean="0"/>
              <a:t>jačanje </a:t>
            </a:r>
            <a:r>
              <a:rPr lang="hr-HR" sz="2800" dirty="0"/>
              <a:t>kapaciteta organizacija prijavitelja i partnera koji provode obrazovne programe za održivi razvoj (razvoj i provedba edukativnih radionica i seminara o održivom razvoju</a:t>
            </a:r>
            <a:r>
              <a:rPr lang="hr-HR" sz="2800" dirty="0" smtClean="0"/>
              <a:t>;</a:t>
            </a:r>
          </a:p>
          <a:p>
            <a:r>
              <a:rPr lang="hr-HR" sz="2800" dirty="0" smtClean="0"/>
              <a:t>organizacija </a:t>
            </a:r>
            <a:r>
              <a:rPr lang="hr-HR" sz="2800" dirty="0"/>
              <a:t>studijskih posjeta s primjerima dobre prakse u Hrvatskoj i inozemstvu</a:t>
            </a:r>
            <a:r>
              <a:rPr lang="hr-HR" sz="2800" dirty="0" smtClean="0"/>
              <a:t>);</a:t>
            </a:r>
          </a:p>
          <a:p>
            <a:r>
              <a:rPr lang="hr-HR" sz="2800" dirty="0" smtClean="0"/>
              <a:t>izrada </a:t>
            </a:r>
            <a:r>
              <a:rPr lang="hr-HR" sz="2800" dirty="0"/>
              <a:t>i provedba programa radionica za roditelje, učenike i druge skupine; </a:t>
            </a:r>
            <a:endParaRPr lang="hr-HR" sz="2800" dirty="0" smtClean="0"/>
          </a:p>
          <a:p>
            <a:r>
              <a:rPr lang="hr-HR" sz="2800" dirty="0" smtClean="0"/>
              <a:t>javne/stručne </a:t>
            </a:r>
            <a:r>
              <a:rPr lang="hr-HR" sz="2800" dirty="0"/>
              <a:t>rasprave</a:t>
            </a:r>
            <a:r>
              <a:rPr lang="hr-HR" sz="2800" dirty="0" smtClean="0"/>
              <a:t>;</a:t>
            </a:r>
          </a:p>
          <a:p>
            <a:r>
              <a:rPr lang="hr-HR" sz="2800" dirty="0" smtClean="0"/>
              <a:t>istraživačke </a:t>
            </a:r>
            <a:r>
              <a:rPr lang="hr-HR" sz="2800" dirty="0"/>
              <a:t>aktivnosti; </a:t>
            </a:r>
            <a:endParaRPr lang="hr-HR" sz="2800" dirty="0" smtClean="0"/>
          </a:p>
          <a:p>
            <a:r>
              <a:rPr lang="hr-HR" sz="2800" dirty="0" smtClean="0"/>
              <a:t>podizanje </a:t>
            </a:r>
            <a:r>
              <a:rPr lang="hr-HR" sz="2800" dirty="0"/>
              <a:t>svijesti javnosti o važnosti ciljeva održivog </a:t>
            </a:r>
            <a:r>
              <a:rPr lang="hr-HR" sz="2800" dirty="0" smtClean="0"/>
              <a:t>razvoja</a:t>
            </a:r>
            <a:endParaRPr lang="en-US" sz="2800" dirty="0"/>
          </a:p>
          <a:p>
            <a:endParaRPr lang="en-US" dirty="0"/>
          </a:p>
        </p:txBody>
      </p:sp>
      <p:pic>
        <p:nvPicPr>
          <p:cNvPr id="10" name="Picture 2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286000" cy="11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2967" y="92075"/>
            <a:ext cx="938865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hr-HR" sz="3100" dirty="0" smtClean="0"/>
              <a:t>2. Jačanje </a:t>
            </a:r>
            <a:r>
              <a:rPr lang="hr-HR" sz="3100" dirty="0"/>
              <a:t>volontiranja</a:t>
            </a:r>
            <a:r>
              <a:rPr lang="en-US" dirty="0"/>
              <a:t/>
            </a:r>
            <a:br>
              <a:rPr lang="en-US" dirty="0"/>
            </a:br>
            <a:endParaRPr lang="hr-HR" sz="4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CILJ: </a:t>
            </a:r>
          </a:p>
          <a:p>
            <a:r>
              <a:rPr lang="hr-HR" sz="2800" dirty="0"/>
              <a:t>j</a:t>
            </a:r>
            <a:r>
              <a:rPr lang="hr-HR" sz="2800" dirty="0" smtClean="0"/>
              <a:t>ačati doprinos volontiranja društvenom i gospodarskom rastu i demokratskom razvoju</a:t>
            </a:r>
          </a:p>
          <a:p>
            <a:r>
              <a:rPr lang="hr-HR" sz="2800" dirty="0" smtClean="0"/>
              <a:t> povećati </a:t>
            </a:r>
            <a:r>
              <a:rPr lang="hr-HR" sz="2800" dirty="0"/>
              <a:t>broj kvalitetnih i održivih volonterskih i volonterskih obrazovnih programa te potaknuti razvoj </a:t>
            </a:r>
            <a:r>
              <a:rPr lang="hr-HR" sz="2800" dirty="0" err="1"/>
              <a:t>uključivog</a:t>
            </a:r>
            <a:r>
              <a:rPr lang="hr-HR" sz="2800" dirty="0"/>
              <a:t> </a:t>
            </a:r>
            <a:r>
              <a:rPr lang="hr-HR" sz="2800" dirty="0" smtClean="0"/>
              <a:t>volontiranja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hr-HR" sz="2800" dirty="0"/>
              <a:t>Partnerstva s drugim lokalnim dionicima </a:t>
            </a:r>
            <a:endParaRPr lang="hr-HR" sz="2800" dirty="0" smtClean="0"/>
          </a:p>
          <a:p>
            <a:pPr marL="0" indent="0">
              <a:buNone/>
            </a:pPr>
            <a:r>
              <a:rPr lang="hr-HR" sz="2800" dirty="0" smtClean="0"/>
              <a:t>   (</a:t>
            </a:r>
            <a:r>
              <a:rPr lang="hr-HR" sz="2800" b="1" dirty="0" err="1"/>
              <a:t>vrtići,škole,javne</a:t>
            </a:r>
            <a:r>
              <a:rPr lang="hr-HR" sz="2800" b="1" dirty="0"/>
              <a:t> ustanove, lokalna samouprava)</a:t>
            </a:r>
            <a:endParaRPr lang="en-US" sz="28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631" y="457196"/>
            <a:ext cx="938865" cy="1316850"/>
          </a:xfrm>
          <a:prstGeom prst="rect">
            <a:avLst/>
          </a:prstGeom>
        </p:spPr>
      </p:pic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0" y="0"/>
            <a:ext cx="2426017" cy="116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562" y="4109801"/>
            <a:ext cx="2608053" cy="191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4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89144"/>
          </a:xfrm>
        </p:spPr>
        <p:txBody>
          <a:bodyPr>
            <a:normAutofit/>
          </a:bodyPr>
          <a:lstStyle/>
          <a:p>
            <a:r>
              <a:rPr lang="hr-HR" sz="2800" dirty="0"/>
              <a:t>2</a:t>
            </a:r>
            <a:r>
              <a:rPr lang="hr-HR" sz="2800" dirty="0" smtClean="0"/>
              <a:t>. Jačanje </a:t>
            </a:r>
            <a:r>
              <a:rPr lang="hr-HR" sz="2800" dirty="0"/>
              <a:t>volontiranja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206" y="1163783"/>
            <a:ext cx="10859193" cy="49623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Pozivom se planiraju podržati </a:t>
            </a:r>
            <a:r>
              <a:rPr lang="hr-HR" sz="2400" dirty="0"/>
              <a:t>aktivnosti koje</a:t>
            </a:r>
            <a:r>
              <a:rPr lang="hr-HR" sz="2400" dirty="0" smtClean="0"/>
              <a:t>:</a:t>
            </a:r>
          </a:p>
          <a:p>
            <a:r>
              <a:rPr lang="hr-HR" sz="2800" dirty="0" smtClean="0"/>
              <a:t>povećavaju </a:t>
            </a:r>
            <a:r>
              <a:rPr lang="hr-HR" sz="2800" dirty="0"/>
              <a:t>kapacitete korisnika kao </a:t>
            </a:r>
            <a:r>
              <a:rPr lang="hr-HR" sz="2800" dirty="0" smtClean="0"/>
              <a:t>pokretača</a:t>
            </a:r>
            <a:r>
              <a:rPr lang="hr-HR" sz="2800" dirty="0" smtClean="0"/>
              <a:t> </a:t>
            </a:r>
            <a:r>
              <a:rPr lang="hr-HR" sz="2800" dirty="0"/>
              <a:t>volonterskih inicijativa </a:t>
            </a:r>
            <a:r>
              <a:rPr lang="hr-HR" sz="2000" dirty="0"/>
              <a:t>(uključujući: </a:t>
            </a:r>
            <a:r>
              <a:rPr lang="hr-HR" sz="2000" dirty="0" smtClean="0"/>
              <a:t>edukacije za  koordinatore </a:t>
            </a:r>
            <a:r>
              <a:rPr lang="hr-HR" sz="2000" dirty="0"/>
              <a:t>volontera u OCD za pružanje usluga ranjivim skupinama u slučaju krize</a:t>
            </a:r>
            <a:r>
              <a:rPr lang="hr-HR" sz="2000" dirty="0" smtClean="0"/>
              <a:t>, edukacija </a:t>
            </a:r>
            <a:r>
              <a:rPr lang="hr-HR" sz="2000" dirty="0"/>
              <a:t>organizatora volontiranja o upravljanju volonterstvom, uvođenju inovativnih alata i mehanizama volontiranja u zdravstveni i socijalni sustav, podizanju svijesti javnosti o vrijednostima volontiranja kroz kampanje i druge inovativne oblike promicanja volonterstva, unapređenju znanja i vještina zaposlenika i </a:t>
            </a:r>
            <a:r>
              <a:rPr lang="hr-HR" sz="2000" dirty="0" smtClean="0"/>
              <a:t>volontera, </a:t>
            </a:r>
            <a:r>
              <a:rPr lang="hr-HR" sz="2000" dirty="0"/>
              <a:t>u OCD i javnim ustanovama za pružanje specifičnih usluga koje pružaju OCD ili javne ustanove, mentorstvo OCD i javnih ustanova za uvođenje standarda kvalitete volonterskih programa, podrška OCD u razvoju novih volonterskih programa za pružanje usluga od općeg interesa i njihovu provedbu), </a:t>
            </a:r>
            <a:endParaRPr lang="hr-HR" sz="2000" dirty="0" smtClean="0"/>
          </a:p>
          <a:p>
            <a:r>
              <a:rPr lang="hr-HR" sz="2400" dirty="0" smtClean="0"/>
              <a:t>potiču </a:t>
            </a:r>
            <a:r>
              <a:rPr lang="hr-HR" sz="2400" dirty="0"/>
              <a:t>suradnju javnih, privatnih i civilnih subjekata, kao i provedbu pilot volonterskih akcija.</a:t>
            </a:r>
            <a:endParaRPr lang="en-US" sz="2400" dirty="0"/>
          </a:p>
          <a:p>
            <a:pPr marL="0" indent="0">
              <a:buNone/>
            </a:pPr>
            <a:endParaRPr lang="hr-HR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1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sz="3100" dirty="0" smtClean="0"/>
              <a:t>3. Mikro </a:t>
            </a:r>
            <a:r>
              <a:rPr lang="hr-HR" sz="3100" dirty="0"/>
              <a:t>projekti</a:t>
            </a:r>
            <a:r>
              <a:rPr lang="en-US" sz="3100" dirty="0"/>
              <a:t/>
            </a:r>
            <a:br>
              <a:rPr lang="en-US" sz="3100" dirty="0"/>
            </a:br>
            <a:endParaRPr lang="hr-HR" sz="3100" b="1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hr-HR" b="1" dirty="0" smtClean="0"/>
          </a:p>
          <a:p>
            <a:pPr lvl="1">
              <a:spcBef>
                <a:spcPts val="1200"/>
              </a:spcBef>
            </a:pPr>
            <a:endParaRPr lang="hr-HR" sz="21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706582" y="1525386"/>
            <a:ext cx="1003346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CILJ: </a:t>
            </a:r>
          </a:p>
          <a:p>
            <a:r>
              <a:rPr lang="hr-HR" dirty="0" smtClean="0"/>
              <a:t>osigurati </a:t>
            </a:r>
            <a:r>
              <a:rPr lang="hr-HR" dirty="0"/>
              <a:t>aktivnu ulogu organizacija civilnog društva u razvoju lokalne zajednice, </a:t>
            </a:r>
            <a:endParaRPr lang="hr-HR" dirty="0" smtClean="0"/>
          </a:p>
          <a:p>
            <a:r>
              <a:rPr lang="hr-HR" dirty="0" smtClean="0"/>
              <a:t>smanjiti </a:t>
            </a:r>
            <a:r>
              <a:rPr lang="hr-HR" dirty="0"/>
              <a:t>regionalne razlike postizanjem uravnoteženog regionalnog socioekonomskog rasta i pronaći prilagođena rješenja za lokalne </a:t>
            </a:r>
            <a:r>
              <a:rPr lang="hr-HR" dirty="0" smtClean="0"/>
              <a:t>probleme</a:t>
            </a:r>
          </a:p>
          <a:p>
            <a:r>
              <a:rPr lang="hr-HR" dirty="0"/>
              <a:t>doprinijeti uravnoteženom regionalnom društveno-ekonomskom rastu i demokratskom razvoju Hrvatske</a:t>
            </a:r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3535" y="274638"/>
            <a:ext cx="938865" cy="1316850"/>
          </a:xfrm>
          <a:prstGeom prst="rect">
            <a:avLst/>
          </a:prstGeom>
        </p:spPr>
      </p:pic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82" y="457196"/>
            <a:ext cx="2426017" cy="116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558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hr-HR" sz="3100" dirty="0" smtClean="0"/>
              <a:t>  3. Mikro projekti</a:t>
            </a:r>
            <a:r>
              <a:rPr lang="en-US" sz="3100" dirty="0"/>
              <a:t/>
            </a:r>
            <a:br>
              <a:rPr lang="en-US" sz="3100" dirty="0"/>
            </a:br>
            <a:endParaRPr lang="hr-HR" sz="3100" b="1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b="1" dirty="0" smtClean="0"/>
          </a:p>
          <a:p>
            <a:pPr lvl="1">
              <a:spcBef>
                <a:spcPts val="1200"/>
              </a:spcBef>
            </a:pPr>
            <a:endParaRPr lang="hr-HR" sz="21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706582" y="1525386"/>
            <a:ext cx="1003346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Pozivom </a:t>
            </a:r>
            <a:r>
              <a:rPr lang="hr-HR" dirty="0" smtClean="0"/>
              <a:t>se planiraju podržati aktivnosti kojima će se:</a:t>
            </a:r>
          </a:p>
          <a:p>
            <a:r>
              <a:rPr lang="hr-HR" dirty="0" smtClean="0"/>
              <a:t>promicat </a:t>
            </a:r>
            <a:r>
              <a:rPr lang="hr-HR" dirty="0"/>
              <a:t>važnost razvoja programa lokalne zajednice u različitim temama, temeljenih na potrebama zajednice, koji bi poboljšali kvalitetu života zajednice, te ojačali suradnju između organizacija civilnog društva i ostalih </a:t>
            </a:r>
            <a:r>
              <a:rPr lang="hr-HR" dirty="0" smtClean="0"/>
              <a:t>lokalnih dionika. </a:t>
            </a:r>
          </a:p>
          <a:p>
            <a:r>
              <a:rPr lang="hr-HR" dirty="0" smtClean="0"/>
              <a:t>korisnici </a:t>
            </a:r>
            <a:r>
              <a:rPr lang="hr-HR" dirty="0"/>
              <a:t>ojačati svoje kapacitete (kao što su financijsko upravljanje projektom, strateško planiranje, </a:t>
            </a:r>
            <a:r>
              <a:rPr lang="hr-HR" dirty="0" err="1"/>
              <a:t>mapiranje</a:t>
            </a:r>
            <a:r>
              <a:rPr lang="hr-HR" dirty="0"/>
              <a:t> potreba ciljane regije/skupine, uvođenje inovativnih i kreativnih alata i mehanizama za rad s različitim </a:t>
            </a:r>
            <a:r>
              <a:rPr lang="hr-HR" dirty="0" smtClean="0"/>
              <a:t>skupinama)</a:t>
            </a:r>
          </a:p>
          <a:p>
            <a:r>
              <a:rPr lang="hr-HR" dirty="0" smtClean="0"/>
              <a:t>uspostaviti </a:t>
            </a:r>
            <a:r>
              <a:rPr lang="hr-HR" dirty="0"/>
              <a:t>partnerstva s drugim dionicima kako bi osigurali održivost rezultata </a:t>
            </a:r>
            <a:r>
              <a:rPr lang="hr-HR" dirty="0" smtClean="0"/>
              <a:t>projekata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2529" y="100788"/>
            <a:ext cx="938865" cy="1316850"/>
          </a:xfrm>
          <a:prstGeom prst="rect">
            <a:avLst/>
          </a:prstGeom>
        </p:spPr>
      </p:pic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9" y="0"/>
            <a:ext cx="2426017" cy="116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91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sz="3100" dirty="0" smtClean="0"/>
              <a:t>4</a:t>
            </a:r>
            <a:r>
              <a:rPr lang="hr-HR" sz="3100" dirty="0"/>
              <a:t>. Programi društveno-korisnog učenja u zajednici</a:t>
            </a:r>
            <a:endParaRPr lang="en-US" sz="31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3084" y="1600201"/>
            <a:ext cx="108093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CILJ:</a:t>
            </a:r>
            <a:r>
              <a:rPr lang="hr-HR" dirty="0"/>
              <a:t> </a:t>
            </a:r>
            <a:endParaRPr lang="hr-HR" dirty="0" smtClean="0"/>
          </a:p>
          <a:p>
            <a:r>
              <a:rPr lang="hr-HR" dirty="0" smtClean="0"/>
              <a:t>poticati </a:t>
            </a:r>
            <a:r>
              <a:rPr lang="hr-HR" dirty="0"/>
              <a:t>održiva partnerstva između visokih učilišta i organizacija civilnog društva u razvoju i provedbi programa </a:t>
            </a:r>
            <a:r>
              <a:rPr lang="hr-HR" dirty="0" smtClean="0"/>
              <a:t>društveno-korisnog učenja </a:t>
            </a:r>
            <a:r>
              <a:rPr lang="hr-HR" dirty="0"/>
              <a:t>s ciljem povećanja broja studenata sa stečenim praktičnim znanjima i vještinama za rješavanje specifičnih </a:t>
            </a:r>
            <a:r>
              <a:rPr lang="hr-HR" dirty="0" smtClean="0"/>
              <a:t>problema, </a:t>
            </a:r>
            <a:r>
              <a:rPr lang="hr-HR" dirty="0"/>
              <a:t>društvenih problema i razvoja zajednice</a:t>
            </a:r>
            <a:r>
              <a:rPr lang="hr-HR" dirty="0" smtClean="0"/>
              <a:t>,</a:t>
            </a:r>
          </a:p>
          <a:p>
            <a:r>
              <a:rPr lang="hr-HR" dirty="0" smtClean="0"/>
              <a:t>jačanje </a:t>
            </a:r>
            <a:r>
              <a:rPr lang="hr-HR" dirty="0"/>
              <a:t>stručnih, analitičkih i zagovaračkih kapaciteta OCD-a kroz suradnju s visokoškolskim </a:t>
            </a:r>
            <a:r>
              <a:rPr lang="hr-HR" dirty="0" smtClean="0"/>
              <a:t>ustanovama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8" y="0"/>
            <a:ext cx="2366265" cy="113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0594" y="0"/>
            <a:ext cx="938865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01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sz="3100" dirty="0" smtClean="0"/>
              <a:t>4</a:t>
            </a:r>
            <a:r>
              <a:rPr lang="hr-HR" sz="3100" dirty="0"/>
              <a:t>. Programi društveno-korisnog učenja u zajednici</a:t>
            </a:r>
            <a:endParaRPr lang="en-US" sz="31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138" y="1600201"/>
            <a:ext cx="11100262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/>
              <a:t>Pozivom </a:t>
            </a:r>
            <a:r>
              <a:rPr lang="hr-HR" dirty="0" smtClean="0"/>
              <a:t>se planiraju podržati aktivnosti kojima će se:</a:t>
            </a:r>
            <a:endParaRPr lang="hr-HR" dirty="0"/>
          </a:p>
          <a:p>
            <a:r>
              <a:rPr lang="hr-HR" dirty="0" smtClean="0"/>
              <a:t>uspostaviti  </a:t>
            </a:r>
            <a:r>
              <a:rPr lang="hr-HR" dirty="0"/>
              <a:t>rad centara za potporu provedbi programa </a:t>
            </a:r>
            <a:r>
              <a:rPr lang="hr-HR" dirty="0" smtClean="0"/>
              <a:t>društveno-korisnog </a:t>
            </a:r>
            <a:r>
              <a:rPr lang="hr-HR" dirty="0"/>
              <a:t>učenja unutar visokih učilišta; </a:t>
            </a:r>
            <a:endParaRPr lang="hr-HR" dirty="0" smtClean="0"/>
          </a:p>
          <a:p>
            <a:r>
              <a:rPr lang="hr-HR" dirty="0"/>
              <a:t>r</a:t>
            </a:r>
            <a:r>
              <a:rPr lang="hr-HR" dirty="0" smtClean="0"/>
              <a:t>aditi na osposobljavanju </a:t>
            </a:r>
            <a:r>
              <a:rPr lang="hr-HR" dirty="0"/>
              <a:t>nastavnika za provođenje </a:t>
            </a:r>
            <a:r>
              <a:rPr lang="hr-HR" dirty="0" smtClean="0"/>
              <a:t>društveno-korisnog </a:t>
            </a:r>
            <a:r>
              <a:rPr lang="hr-HR" dirty="0"/>
              <a:t>učenja i vrednovanje rada studenata; </a:t>
            </a:r>
            <a:endParaRPr lang="hr-HR" dirty="0" smtClean="0"/>
          </a:p>
          <a:p>
            <a:r>
              <a:rPr lang="hr-HR" dirty="0" smtClean="0"/>
              <a:t>organizirati studentske debate, treninge, radionice, seminare, javne/stručne rasprave</a:t>
            </a:r>
          </a:p>
          <a:p>
            <a:r>
              <a:rPr lang="hr-HR" dirty="0"/>
              <a:t>r</a:t>
            </a:r>
            <a:r>
              <a:rPr lang="hr-HR" dirty="0" smtClean="0"/>
              <a:t>aditi na osposobljavanju </a:t>
            </a:r>
            <a:r>
              <a:rPr lang="hr-HR" dirty="0"/>
              <a:t>djelatnika organizacija civilnog društva za rad sa studentima u okviru programa </a:t>
            </a:r>
            <a:r>
              <a:rPr lang="hr-HR" dirty="0" smtClean="0"/>
              <a:t>društveno-korisnog </a:t>
            </a:r>
            <a:r>
              <a:rPr lang="hr-HR" dirty="0"/>
              <a:t>učenja i provedba programa </a:t>
            </a:r>
            <a:r>
              <a:rPr lang="hr-HR" dirty="0" smtClean="0"/>
              <a:t>društveno-korisnog </a:t>
            </a:r>
            <a:r>
              <a:rPr lang="hr-HR" dirty="0"/>
              <a:t>učenja u organizacijama civilnog društva; </a:t>
            </a:r>
            <a:endParaRPr lang="hr-HR" dirty="0" smtClean="0"/>
          </a:p>
          <a:p>
            <a:r>
              <a:rPr lang="hr-HR" dirty="0" smtClean="0"/>
              <a:t>provoditi informacijsko-komunikacijske aktivnosti</a:t>
            </a:r>
          </a:p>
          <a:p>
            <a:r>
              <a:rPr lang="hr-HR" dirty="0" smtClean="0"/>
              <a:t>izraditi nastavni materijal </a:t>
            </a:r>
            <a:r>
              <a:rPr lang="hr-HR" dirty="0"/>
              <a:t>s ciljem promicanja rezultata programa </a:t>
            </a:r>
            <a:r>
              <a:rPr lang="hr-HR" dirty="0" smtClean="0"/>
              <a:t>društveno-korisnog  </a:t>
            </a:r>
            <a:r>
              <a:rPr lang="hr-HR" dirty="0"/>
              <a:t>učenja</a:t>
            </a:r>
            <a:r>
              <a:rPr lang="hr-HR" dirty="0" smtClean="0"/>
              <a:t>;</a:t>
            </a:r>
          </a:p>
          <a:p>
            <a:r>
              <a:rPr lang="hr-HR" dirty="0"/>
              <a:t>r</a:t>
            </a:r>
            <a:r>
              <a:rPr lang="hr-HR" dirty="0" smtClean="0"/>
              <a:t>aditi na osposobljavanju </a:t>
            </a:r>
            <a:r>
              <a:rPr lang="hr-HR" dirty="0"/>
              <a:t>studenata za primjenu stečenih znanja o potrebama i uslugama u lokalnoj zajednici osmišljavanjem društvenih inovacija; </a:t>
            </a:r>
            <a:endParaRPr lang="hr-HR" dirty="0" smtClean="0"/>
          </a:p>
          <a:p>
            <a:r>
              <a:rPr lang="hr-HR" dirty="0" smtClean="0"/>
              <a:t>razmjena </a:t>
            </a:r>
            <a:r>
              <a:rPr lang="hr-HR" dirty="0"/>
              <a:t>znanja sa švicarskim organizacijama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2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8" y="0"/>
            <a:ext cx="2366265" cy="113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0594" y="0"/>
            <a:ext cx="938865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8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4 programske komponente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1272" y="1600202"/>
            <a:ext cx="4472247" cy="3420686"/>
          </a:xfrm>
        </p:spPr>
        <p:txBody>
          <a:bodyPr>
            <a:normAutofit fontScale="92500"/>
          </a:bodyPr>
          <a:lstStyle/>
          <a:p>
            <a:r>
              <a:rPr lang="hr-HR" dirty="0"/>
              <a:t>Komponente programa provodit će se kao otvoreni pozivi za dostavu prijedloga projekata za koje se očekuje da će financirati približno 60 (maksimalno) pojedinačnih projekata organizacija civilnog </a:t>
            </a:r>
            <a:r>
              <a:rPr lang="hr-HR" dirty="0" smtClean="0"/>
              <a:t>društva: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38158" y="1600201"/>
            <a:ext cx="6044242" cy="4525963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1)Edukacija o održivom razvoju </a:t>
            </a:r>
            <a:r>
              <a:rPr lang="hr-HR" dirty="0"/>
              <a:t>– 10 – 15 projekata (razdoblje provedbe: 24 – 36 mjeseci)</a:t>
            </a:r>
            <a:endParaRPr lang="en-US" dirty="0"/>
          </a:p>
          <a:p>
            <a:r>
              <a:rPr lang="hr-HR" dirty="0"/>
              <a:t>2) Jačanje </a:t>
            </a:r>
            <a:r>
              <a:rPr lang="hr-HR" dirty="0" smtClean="0"/>
              <a:t>volontiranja </a:t>
            </a:r>
            <a:r>
              <a:rPr lang="hr-HR" dirty="0"/>
              <a:t>– 7 – 10 projekata (razdoblje provedbe: 12 – 24 mjeseca)</a:t>
            </a:r>
            <a:endParaRPr lang="en-US" dirty="0"/>
          </a:p>
          <a:p>
            <a:r>
              <a:rPr lang="hr-HR" dirty="0"/>
              <a:t>3) Mikro projekti - 15 – 20 projekata (razdoblje provedbe: 10 – 12 mjeseci)</a:t>
            </a:r>
            <a:endParaRPr lang="en-US" dirty="0"/>
          </a:p>
          <a:p>
            <a:r>
              <a:rPr lang="hr-HR" dirty="0"/>
              <a:t>4) </a:t>
            </a:r>
            <a:r>
              <a:rPr lang="hr-HR" dirty="0" smtClean="0"/>
              <a:t>Društveno-korisno učenje </a:t>
            </a:r>
            <a:r>
              <a:rPr lang="hr-HR" dirty="0"/>
              <a:t>– 8 – 15 projekata (razdoblje provedbe: 24 – 36 mjeseci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38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08382788"/>
              </p:ext>
            </p:extLst>
          </p:nvPr>
        </p:nvGraphicFramePr>
        <p:xfrm>
          <a:off x="1496292" y="987149"/>
          <a:ext cx="9484822" cy="4998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762">
                  <a:extLst>
                    <a:ext uri="{9D8B030D-6E8A-4147-A177-3AD203B41FA5}">
                      <a16:colId xmlns:a16="http://schemas.microsoft.com/office/drawing/2014/main" val="3430220652"/>
                    </a:ext>
                  </a:extLst>
                </a:gridCol>
                <a:gridCol w="1374092">
                  <a:extLst>
                    <a:ext uri="{9D8B030D-6E8A-4147-A177-3AD203B41FA5}">
                      <a16:colId xmlns:a16="http://schemas.microsoft.com/office/drawing/2014/main" val="3455674881"/>
                    </a:ext>
                  </a:extLst>
                </a:gridCol>
                <a:gridCol w="1375062">
                  <a:extLst>
                    <a:ext uri="{9D8B030D-6E8A-4147-A177-3AD203B41FA5}">
                      <a16:colId xmlns:a16="http://schemas.microsoft.com/office/drawing/2014/main" val="1924463048"/>
                    </a:ext>
                  </a:extLst>
                </a:gridCol>
                <a:gridCol w="1374092">
                  <a:extLst>
                    <a:ext uri="{9D8B030D-6E8A-4147-A177-3AD203B41FA5}">
                      <a16:colId xmlns:a16="http://schemas.microsoft.com/office/drawing/2014/main" val="3900529352"/>
                    </a:ext>
                  </a:extLst>
                </a:gridCol>
                <a:gridCol w="1237361">
                  <a:extLst>
                    <a:ext uri="{9D8B030D-6E8A-4147-A177-3AD203B41FA5}">
                      <a16:colId xmlns:a16="http://schemas.microsoft.com/office/drawing/2014/main" val="2061146336"/>
                    </a:ext>
                  </a:extLst>
                </a:gridCol>
                <a:gridCol w="1374092">
                  <a:extLst>
                    <a:ext uri="{9D8B030D-6E8A-4147-A177-3AD203B41FA5}">
                      <a16:colId xmlns:a16="http://schemas.microsoft.com/office/drawing/2014/main" val="522532699"/>
                    </a:ext>
                  </a:extLst>
                </a:gridCol>
                <a:gridCol w="1237361">
                  <a:extLst>
                    <a:ext uri="{9D8B030D-6E8A-4147-A177-3AD203B41FA5}">
                      <a16:colId xmlns:a16="http://schemas.microsoft.com/office/drawing/2014/main" val="376559238"/>
                    </a:ext>
                  </a:extLst>
                </a:gridCol>
              </a:tblGrid>
              <a:tr h="748146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Ukupni</a:t>
                      </a:r>
                      <a:r>
                        <a:rPr lang="hr-HR" sz="900" baseline="0" dirty="0" smtClean="0">
                          <a:effectLst/>
                        </a:rPr>
                        <a:t> proračun u</a:t>
                      </a:r>
                      <a:r>
                        <a:rPr lang="hr-HR" sz="900" dirty="0" smtClean="0">
                          <a:effectLst/>
                        </a:rPr>
                        <a:t> </a:t>
                      </a:r>
                      <a:r>
                        <a:rPr lang="hr-HR" sz="900" dirty="0">
                          <a:effectLst/>
                        </a:rPr>
                        <a:t>EUR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b="1" dirty="0" smtClean="0">
                          <a:effectLst/>
                        </a:rPr>
                        <a:t>Ukupni</a:t>
                      </a:r>
                      <a:r>
                        <a:rPr lang="hr-HR" sz="900" b="1" baseline="0" dirty="0" smtClean="0">
                          <a:effectLst/>
                        </a:rPr>
                        <a:t> proračun u </a:t>
                      </a:r>
                      <a:r>
                        <a:rPr lang="hr-HR" sz="900" b="1" dirty="0" smtClean="0">
                          <a:effectLst/>
                        </a:rPr>
                        <a:t> </a:t>
                      </a:r>
                      <a:r>
                        <a:rPr lang="hr-HR" sz="900" b="1" dirty="0">
                          <a:effectLst/>
                        </a:rPr>
                        <a:t>CHF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Švicarski</a:t>
                      </a:r>
                      <a:r>
                        <a:rPr lang="hr-HR" sz="900" baseline="0" dirty="0" smtClean="0">
                          <a:effectLst/>
                        </a:rPr>
                        <a:t> doprinos u</a:t>
                      </a:r>
                      <a:r>
                        <a:rPr lang="hr-HR" sz="900" dirty="0" smtClean="0">
                          <a:effectLst/>
                        </a:rPr>
                        <a:t> </a:t>
                      </a:r>
                      <a:r>
                        <a:rPr lang="hr-HR" sz="900" dirty="0">
                          <a:effectLst/>
                        </a:rPr>
                        <a:t>EUR </a:t>
                      </a:r>
                      <a:r>
                        <a:rPr lang="hr-HR" sz="900" dirty="0" smtClean="0">
                          <a:effectLst/>
                        </a:rPr>
                        <a:t>(85%)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Nacionalno</a:t>
                      </a:r>
                      <a:r>
                        <a:rPr lang="hr-HR" sz="900" baseline="0" dirty="0" smtClean="0">
                          <a:effectLst/>
                        </a:rPr>
                        <a:t> sufinanciranje u </a:t>
                      </a:r>
                      <a:r>
                        <a:rPr lang="hr-HR" sz="900" dirty="0" smtClean="0">
                          <a:effectLst/>
                        </a:rPr>
                        <a:t>EUR (15%) 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Švicarski</a:t>
                      </a:r>
                      <a:r>
                        <a:rPr lang="hr-HR" sz="900" baseline="0" dirty="0" smtClean="0">
                          <a:effectLst/>
                        </a:rPr>
                        <a:t> doprinos u</a:t>
                      </a:r>
                      <a:r>
                        <a:rPr lang="hr-HR" sz="900" dirty="0" smtClean="0">
                          <a:effectLst/>
                        </a:rPr>
                        <a:t> </a:t>
                      </a:r>
                      <a:r>
                        <a:rPr lang="hr-HR" sz="900" dirty="0">
                          <a:effectLst/>
                        </a:rPr>
                        <a:t>CHF </a:t>
                      </a:r>
                      <a:r>
                        <a:rPr lang="hr-HR" sz="900" dirty="0" smtClean="0">
                          <a:effectLst/>
                        </a:rPr>
                        <a:t>(85%)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Nacionalno</a:t>
                      </a:r>
                      <a:r>
                        <a:rPr lang="hr-HR" sz="900" baseline="0" dirty="0" smtClean="0">
                          <a:effectLst/>
                        </a:rPr>
                        <a:t> sufinanciranje </a:t>
                      </a:r>
                      <a:r>
                        <a:rPr lang="hr-HR" sz="900" dirty="0" smtClean="0">
                          <a:effectLst/>
                        </a:rPr>
                        <a:t> u</a:t>
                      </a:r>
                      <a:r>
                        <a:rPr lang="hr-HR" sz="900" baseline="0" dirty="0" smtClean="0">
                          <a:effectLst/>
                        </a:rPr>
                        <a:t> </a:t>
                      </a:r>
                      <a:r>
                        <a:rPr lang="hr-HR" sz="900" dirty="0" smtClean="0">
                          <a:effectLst/>
                        </a:rPr>
                        <a:t>CHF (15%)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extLst>
                  <a:ext uri="{0D108BD9-81ED-4DB2-BD59-A6C34878D82A}">
                    <a16:rowId xmlns:a16="http://schemas.microsoft.com/office/drawing/2014/main" val="3871212440"/>
                  </a:ext>
                </a:extLst>
              </a:tr>
              <a:tr h="1072212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Komponenta </a:t>
                      </a:r>
                      <a:r>
                        <a:rPr lang="hr-HR" sz="900" dirty="0">
                          <a:effectLst/>
                        </a:rPr>
                        <a:t>1 </a:t>
                      </a:r>
                      <a:r>
                        <a:rPr lang="hr-HR" sz="900" dirty="0" smtClean="0">
                          <a:effectLst/>
                        </a:rPr>
                        <a:t>– Edukacija</a:t>
                      </a:r>
                      <a:r>
                        <a:rPr lang="hr-HR" sz="900" baseline="0" dirty="0" smtClean="0">
                          <a:effectLst/>
                        </a:rPr>
                        <a:t> o održivom razvoju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>
                          <a:effectLst/>
                        </a:rPr>
                        <a:t>2.401.300,00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b="1" dirty="0">
                          <a:effectLst/>
                        </a:rPr>
                        <a:t>2.339.106,33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2.041.105,00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360.195,00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1.988.240,38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250.865,95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extLst>
                  <a:ext uri="{0D108BD9-81ED-4DB2-BD59-A6C34878D82A}">
                    <a16:rowId xmlns:a16="http://schemas.microsoft.com/office/drawing/2014/main" val="440996205"/>
                  </a:ext>
                </a:extLst>
              </a:tr>
              <a:tr h="1030593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Komponenta</a:t>
                      </a:r>
                      <a:r>
                        <a:rPr lang="hr-HR" sz="900" baseline="0" dirty="0" smtClean="0">
                          <a:effectLst/>
                        </a:rPr>
                        <a:t> </a:t>
                      </a:r>
                      <a:r>
                        <a:rPr lang="hr-HR" sz="900" dirty="0" smtClean="0">
                          <a:effectLst/>
                        </a:rPr>
                        <a:t>2 </a:t>
                      </a:r>
                      <a:r>
                        <a:rPr lang="hr-HR" sz="900" dirty="0">
                          <a:effectLst/>
                        </a:rPr>
                        <a:t>- </a:t>
                      </a:r>
                      <a:r>
                        <a:rPr lang="hr-HR" sz="900" baseline="0" dirty="0" smtClean="0">
                          <a:effectLst/>
                        </a:rPr>
                        <a:t> Jačanje volontiranja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>
                          <a:effectLst/>
                        </a:rPr>
                        <a:t>1.480.000,00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b="1" dirty="0">
                          <a:effectLst/>
                        </a:rPr>
                        <a:t>1.441.668,00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1.258.000,00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222.000,00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b="1" dirty="0" smtClean="0">
                          <a:effectLst/>
                        </a:rPr>
                        <a:t>1.182.167,76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259.500,24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extLst>
                  <a:ext uri="{0D108BD9-81ED-4DB2-BD59-A6C34878D82A}">
                    <a16:rowId xmlns:a16="http://schemas.microsoft.com/office/drawing/2014/main" val="122348244"/>
                  </a:ext>
                </a:extLst>
              </a:tr>
              <a:tr h="714808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Komponenta </a:t>
                      </a:r>
                      <a:r>
                        <a:rPr lang="hr-HR" sz="900" dirty="0">
                          <a:effectLst/>
                        </a:rPr>
                        <a:t>3 </a:t>
                      </a:r>
                      <a:r>
                        <a:rPr lang="hr-HR" sz="900" dirty="0" smtClean="0">
                          <a:effectLst/>
                        </a:rPr>
                        <a:t>– Mikro</a:t>
                      </a:r>
                      <a:r>
                        <a:rPr lang="hr-HR" sz="900" baseline="0" dirty="0" smtClean="0">
                          <a:effectLst/>
                        </a:rPr>
                        <a:t> projekti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>
                          <a:effectLst/>
                        </a:rPr>
                        <a:t>950.426,00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b="1" dirty="0">
                          <a:effectLst/>
                        </a:rPr>
                        <a:t>925.809,97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807.862,10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142.563,90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786.938,47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138.871,50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extLst>
                  <a:ext uri="{0D108BD9-81ED-4DB2-BD59-A6C34878D82A}">
                    <a16:rowId xmlns:a16="http://schemas.microsoft.com/office/drawing/2014/main" val="263594756"/>
                  </a:ext>
                </a:extLst>
              </a:tr>
              <a:tr h="879278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Komponenta </a:t>
                      </a:r>
                      <a:r>
                        <a:rPr lang="hr-HR" sz="900" dirty="0">
                          <a:effectLst/>
                        </a:rPr>
                        <a:t>4 - </a:t>
                      </a:r>
                      <a:r>
                        <a:rPr lang="hr-HR" sz="900" baseline="0" dirty="0" smtClean="0">
                          <a:effectLst/>
                        </a:rPr>
                        <a:t> Program društveno korisnog učenja u zajednici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>
                          <a:effectLst/>
                        </a:rPr>
                        <a:t>2.027.000,00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b="1" dirty="0">
                          <a:effectLst/>
                        </a:rPr>
                        <a:t>1.974.500,70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1.722.950,00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304.050,00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b="1" dirty="0" smtClean="0">
                          <a:effectLst/>
                        </a:rPr>
                        <a:t>1.678.325,59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296.175,11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extLst>
                  <a:ext uri="{0D108BD9-81ED-4DB2-BD59-A6C34878D82A}">
                    <a16:rowId xmlns:a16="http://schemas.microsoft.com/office/drawing/2014/main" val="1988101059"/>
                  </a:ext>
                </a:extLst>
              </a:tr>
              <a:tr h="347393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>
                          <a:effectLst/>
                        </a:rPr>
                        <a:t>Management </a:t>
                      </a:r>
                      <a:r>
                        <a:rPr lang="hr-HR" sz="900" dirty="0" err="1">
                          <a:effectLst/>
                        </a:rPr>
                        <a:t>Costs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>
                          <a:effectLst/>
                        </a:rPr>
                        <a:t>1.833.057,87</a:t>
                      </a:r>
                      <a:r>
                        <a:rPr lang="en-US" sz="700" dirty="0">
                          <a:effectLst/>
                        </a:rPr>
                        <a:t> 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b="1" dirty="0">
                          <a:effectLst/>
                        </a:rPr>
                        <a:t>1.785.581,67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1.558.099,19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274.958,68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b="1" dirty="0" smtClean="0">
                          <a:effectLst/>
                        </a:rPr>
                        <a:t>1.517.744,42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267.837,25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extLst>
                  <a:ext uri="{0D108BD9-81ED-4DB2-BD59-A6C34878D82A}">
                    <a16:rowId xmlns:a16="http://schemas.microsoft.com/office/drawing/2014/main" val="435019808"/>
                  </a:ext>
                </a:extLst>
              </a:tr>
              <a:tr h="206119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Ukupni</a:t>
                      </a:r>
                      <a:r>
                        <a:rPr lang="hr-HR" sz="9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proračun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>
                          <a:effectLst/>
                        </a:rPr>
                        <a:t>8.691.783,87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b="1" dirty="0">
                          <a:effectLst/>
                        </a:rPr>
                        <a:t>8.466.666,67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</a:rPr>
                        <a:t>7.388.016,29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1.303.767,58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b="1" dirty="0" smtClean="0">
                          <a:effectLst/>
                        </a:rPr>
                        <a:t>7.196.666,67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9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1.270.000,00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458" marR="59458" marT="0" marB="0" anchor="ctr"/>
                </a:tc>
                <a:extLst>
                  <a:ext uri="{0D108BD9-81ED-4DB2-BD59-A6C34878D82A}">
                    <a16:rowId xmlns:a16="http://schemas.microsoft.com/office/drawing/2014/main" val="3766146645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09600" y="1103526"/>
            <a:ext cx="22313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8" name="Picture 2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951737" cy="93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5161" y="1"/>
            <a:ext cx="938865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5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600201"/>
            <a:ext cx="9556865" cy="452596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                          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Hvala na pažnji!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hlinkClick r:id="rId2"/>
              </a:rPr>
              <a:t>svicarski.program</a:t>
            </a:r>
            <a:r>
              <a:rPr lang="hr-HR" dirty="0">
                <a:solidFill>
                  <a:schemeClr val="tx2">
                    <a:lumMod val="75000"/>
                  </a:schemeClr>
                </a:solidFill>
                <a:hlinkClick r:id="rId2"/>
              </a:rPr>
              <a:t>@udruge.vlada.hr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hr-HR" dirty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2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8" y="0"/>
            <a:ext cx="2366265" cy="113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65161" y="1"/>
            <a:ext cx="938865" cy="1316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17561" y="152401"/>
            <a:ext cx="938865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47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617830"/>
              </p:ext>
            </p:extLst>
          </p:nvPr>
        </p:nvGraphicFramePr>
        <p:xfrm>
          <a:off x="3399906" y="307571"/>
          <a:ext cx="5976909" cy="5394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4138">
                  <a:extLst>
                    <a:ext uri="{9D8B030D-6E8A-4147-A177-3AD203B41FA5}">
                      <a16:colId xmlns:a16="http://schemas.microsoft.com/office/drawing/2014/main" val="2530607282"/>
                    </a:ext>
                  </a:extLst>
                </a:gridCol>
                <a:gridCol w="4732771">
                  <a:extLst>
                    <a:ext uri="{9D8B030D-6E8A-4147-A177-3AD203B41FA5}">
                      <a16:colId xmlns:a16="http://schemas.microsoft.com/office/drawing/2014/main" val="2822189486"/>
                    </a:ext>
                  </a:extLst>
                </a:gridCol>
              </a:tblGrid>
              <a:tr h="60255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9.30 – 10.00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Registracija sudionika i kava dobrodošlice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1528031"/>
                  </a:ext>
                </a:extLst>
              </a:tr>
              <a:tr h="18802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10.00 – 10.30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Predstavljanje mjere potpore „Civilno društvo“ </a:t>
                      </a:r>
                      <a:endParaRPr lang="en-US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hr-HR" sz="1200" dirty="0" smtClean="0">
                          <a:effectLst/>
                        </a:rPr>
                        <a:t>Jelena</a:t>
                      </a:r>
                      <a:r>
                        <a:rPr lang="hr-HR" sz="1200" baseline="0" dirty="0" smtClean="0">
                          <a:effectLst/>
                        </a:rPr>
                        <a:t> Princivali,</a:t>
                      </a:r>
                      <a:r>
                        <a:rPr lang="hr-HR" sz="1200" dirty="0" smtClean="0">
                          <a:effectLst/>
                        </a:rPr>
                        <a:t> </a:t>
                      </a:r>
                      <a:r>
                        <a:rPr lang="hr-HR" sz="1200" dirty="0">
                          <a:effectLst/>
                        </a:rPr>
                        <a:t>voditeljica Odjela za </a:t>
                      </a:r>
                      <a:r>
                        <a:rPr lang="hr-HR" sz="1200" dirty="0" smtClean="0">
                          <a:effectLst/>
                        </a:rPr>
                        <a:t>strateško</a:t>
                      </a:r>
                      <a:r>
                        <a:rPr lang="hr-HR" sz="1200" baseline="0" dirty="0" smtClean="0">
                          <a:effectLst/>
                        </a:rPr>
                        <a:t> planiranje, programiranje i informiranje</a:t>
                      </a:r>
                      <a:r>
                        <a:rPr lang="hr-HR" sz="1200" dirty="0" smtClean="0">
                          <a:effectLst/>
                        </a:rPr>
                        <a:t>, </a:t>
                      </a:r>
                      <a:r>
                        <a:rPr lang="hr-HR" sz="1200" dirty="0">
                          <a:effectLst/>
                        </a:rPr>
                        <a:t>Ured za udruge Vlade Republike Hrvatske</a:t>
                      </a:r>
                      <a:endParaRPr lang="en-US" sz="1100" dirty="0">
                        <a:effectLst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0115495"/>
                  </a:ext>
                </a:extLst>
              </a:tr>
              <a:tr h="24209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10.30 – 12.30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Rasprava o planiranim Pozivima na dostavu projektnih prijedloga u okviru mjere potpore „Civilno društvo“ i četiri programske komponente:</a:t>
                      </a:r>
                      <a:endParaRPr lang="en-US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200" dirty="0">
                          <a:effectLst/>
                        </a:rPr>
                        <a:t>Edukacija o održivom razvoju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200" dirty="0">
                          <a:effectLst/>
                        </a:rPr>
                        <a:t>Jačanje volontiranja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200" dirty="0">
                          <a:effectLst/>
                        </a:rPr>
                        <a:t>Mikro projekti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1200" dirty="0">
                          <a:effectLst/>
                        </a:rPr>
                        <a:t>Programi društveno-korisnog učenja u zajednici</a:t>
                      </a:r>
                      <a:endParaRPr lang="en-US" sz="1100" dirty="0">
                        <a:effectLst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7232457"/>
                  </a:ext>
                </a:extLst>
              </a:tr>
              <a:tr h="4911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12.30 – 13.00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Završni komentari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6679762"/>
                  </a:ext>
                </a:extLst>
              </a:tr>
            </a:tbl>
          </a:graphicData>
        </a:graphic>
      </p:graphicFrame>
      <p:pic>
        <p:nvPicPr>
          <p:cNvPr id="5" name="Picture 2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73" y="307571"/>
            <a:ext cx="2319251" cy="116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7140" y="307571"/>
            <a:ext cx="938865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5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2042864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876" y="846138"/>
            <a:ext cx="8856984" cy="5688632"/>
          </a:xfrm>
        </p:spPr>
        <p:txBody>
          <a:bodyPr>
            <a:normAutofit fontScale="92500" lnSpcReduction="20000"/>
          </a:bodyPr>
          <a:lstStyle/>
          <a:p>
            <a:pPr marL="285750" indent="-285750" algn="just"/>
            <a:r>
              <a:rPr lang="hr-HR" sz="2900" dirty="0"/>
              <a:t>Financijski mehanizam švicarskog doprinosa procesu proširenja Europske unije koji je usmjeren na nove države članice EU, 2006.</a:t>
            </a:r>
            <a:endParaRPr lang="en-US" sz="2900" dirty="0"/>
          </a:p>
          <a:p>
            <a:pPr marL="285750" indent="-285750" algn="just"/>
            <a:r>
              <a:rPr lang="hr-HR" sz="2900" dirty="0"/>
              <a:t>Okvirni sporazum između Švicarskog saveznog vijeća i Vlade RH o provedbi Švicarsko-hrvatskog programa suradnje na smanjenju ekonomskih i socijalnih nejednakosti unutar proširene</a:t>
            </a:r>
            <a:r>
              <a:rPr lang="en-US" sz="2900" dirty="0"/>
              <a:t>, </a:t>
            </a:r>
            <a:r>
              <a:rPr lang="hr-HR" sz="2900" dirty="0"/>
              <a:t>30. lipnja 2015. godine</a:t>
            </a:r>
            <a:endParaRPr lang="en-US" sz="2900" dirty="0"/>
          </a:p>
          <a:p>
            <a:pPr marL="285750" indent="-285750" algn="just"/>
            <a:r>
              <a:rPr lang="hr-HR" sz="2900" dirty="0"/>
              <a:t>Ministarstvo regionalnoga razvoja i fondova Europske unije potpisalo je 30. svibnja 2017. osam ugovora u </a:t>
            </a:r>
            <a:r>
              <a:rPr lang="en-US" sz="2900" dirty="0" err="1"/>
              <a:t>okviru</a:t>
            </a:r>
            <a:r>
              <a:rPr lang="en-US" sz="2900" dirty="0"/>
              <a:t> </a:t>
            </a:r>
            <a:r>
              <a:rPr lang="hr-HR" sz="2900" dirty="0"/>
              <a:t>Švicarsko-hrvatskog programa suradnje</a:t>
            </a:r>
            <a:endParaRPr lang="en-US" sz="2900" dirty="0"/>
          </a:p>
          <a:p>
            <a:pPr marL="285750" indent="-285750" algn="just"/>
            <a:r>
              <a:rPr lang="en-US" sz="2900" dirty="0"/>
              <a:t>P</a:t>
            </a:r>
            <a:r>
              <a:rPr lang="hr-HR" sz="2900" dirty="0"/>
              <a:t>otpisivanje ugovora </a:t>
            </a:r>
            <a:r>
              <a:rPr lang="en-US" sz="2900" dirty="0" err="1"/>
              <a:t>Ministarstva</a:t>
            </a:r>
            <a:r>
              <a:rPr lang="en-US" sz="2900" dirty="0"/>
              <a:t> r</a:t>
            </a:r>
            <a:r>
              <a:rPr lang="hr-HR" sz="2900" dirty="0" err="1"/>
              <a:t>egionalnoga</a:t>
            </a:r>
            <a:r>
              <a:rPr lang="hr-HR" sz="2900" dirty="0"/>
              <a:t> razvoja i fondova Europske unije</a:t>
            </a:r>
            <a:r>
              <a:rPr lang="en-US" sz="2900" dirty="0"/>
              <a:t> i Ureda za udruge </a:t>
            </a:r>
            <a:r>
              <a:rPr lang="en-US" sz="2900" dirty="0" err="1"/>
              <a:t>Vlade</a:t>
            </a:r>
            <a:r>
              <a:rPr lang="en-US" sz="2900" dirty="0"/>
              <a:t> Republike Hrvatske </a:t>
            </a:r>
            <a:r>
              <a:rPr lang="hr-HR" sz="2900" dirty="0"/>
              <a:t>o provedbi projekata „Partnerska blok darovnica“ i „Blok darovnica za nevladine organizacije“</a:t>
            </a:r>
            <a:r>
              <a:rPr lang="en-US" sz="2900" dirty="0"/>
              <a:t>, </a:t>
            </a:r>
            <a:r>
              <a:rPr lang="hr-HR" sz="2900" dirty="0"/>
              <a:t>27. ožujka 2018. </a:t>
            </a:r>
            <a:endParaRPr lang="en-US" sz="2900" dirty="0"/>
          </a:p>
          <a:p>
            <a:pPr marL="285750" indent="-285750" algn="just"/>
            <a:r>
              <a:rPr lang="en-US" sz="2900" dirty="0" smtClean="0"/>
              <a:t>O</a:t>
            </a:r>
            <a:r>
              <a:rPr lang="hr-HR" sz="2900" dirty="0" smtClean="0"/>
              <a:t>držan</a:t>
            </a:r>
            <a:r>
              <a:rPr lang="en-US" sz="2900" dirty="0" smtClean="0"/>
              <a:t> </a:t>
            </a:r>
            <a:r>
              <a:rPr lang="en-US" sz="2900" dirty="0" err="1"/>
              <a:t>sastanak</a:t>
            </a:r>
            <a:r>
              <a:rPr lang="en-US" sz="2900" dirty="0"/>
              <a:t> </a:t>
            </a:r>
            <a:r>
              <a:rPr lang="en-US" sz="2900" dirty="0" err="1"/>
              <a:t>Upravljačkog</a:t>
            </a:r>
            <a:r>
              <a:rPr lang="en-US" sz="2900" dirty="0"/>
              <a:t> </a:t>
            </a:r>
            <a:r>
              <a:rPr lang="en-US" sz="2900" dirty="0" err="1"/>
              <a:t>odbora</a:t>
            </a:r>
            <a:r>
              <a:rPr lang="en-US" sz="2900" dirty="0"/>
              <a:t>, 17. </a:t>
            </a:r>
            <a:r>
              <a:rPr lang="en-US" sz="2900" dirty="0" err="1"/>
              <a:t>svibnja</a:t>
            </a:r>
            <a:r>
              <a:rPr lang="en-US" sz="2900" dirty="0"/>
              <a:t> 2018.</a:t>
            </a:r>
            <a:endParaRPr lang="hr-HR" sz="2900" dirty="0"/>
          </a:p>
          <a:p>
            <a:pPr marL="0" indent="0">
              <a:buClr>
                <a:srgbClr val="0070C0"/>
              </a:buClr>
              <a:buNone/>
            </a:pPr>
            <a:endParaRPr lang="hr-HR" sz="1900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 marL="514350" indent="-514350">
              <a:buAutoNum type="arabicPeriod"/>
            </a:pPr>
            <a:endParaRPr lang="hr-HR" dirty="0"/>
          </a:p>
          <a:p>
            <a:pPr marL="514350" indent="-514350">
              <a:buAutoNum type="arabicPeriod"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67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2042864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80728"/>
            <a:ext cx="8856984" cy="5688632"/>
          </a:xfrm>
        </p:spPr>
        <p:txBody>
          <a:bodyPr>
            <a:normAutofit/>
          </a:bodyPr>
          <a:lstStyle/>
          <a:p>
            <a:pPr algn="just"/>
            <a:r>
              <a:rPr lang="hr-HR" sz="2700" dirty="0"/>
              <a:t>Ured za udruge je od 2017. do 2024. godine bio zadužen za provedbu dijela programa čiji su korisnici bili organizacije civilnoga društava</a:t>
            </a:r>
            <a:r>
              <a:rPr lang="hr-HR" sz="2700" dirty="0" smtClean="0"/>
              <a:t>.</a:t>
            </a:r>
          </a:p>
          <a:p>
            <a:pPr algn="just"/>
            <a:r>
              <a:rPr lang="en-US" sz="2700" dirty="0" smtClean="0"/>
              <a:t>U</a:t>
            </a:r>
            <a:r>
              <a:rPr lang="hr-HR" sz="2700" dirty="0"/>
              <a:t> </a:t>
            </a:r>
            <a:r>
              <a:rPr lang="en-US" sz="2700" dirty="0" smtClean="0"/>
              <a:t>2018.</a:t>
            </a:r>
            <a:r>
              <a:rPr lang="hr-HR" sz="2700" dirty="0" smtClean="0"/>
              <a:t> </a:t>
            </a:r>
            <a:r>
              <a:rPr lang="en-US" sz="2700" dirty="0" smtClean="0"/>
              <a:t>Ured </a:t>
            </a:r>
            <a:r>
              <a:rPr lang="en-US" sz="2700" dirty="0"/>
              <a:t>za udruge je </a:t>
            </a:r>
            <a:r>
              <a:rPr lang="en-US" sz="2700" dirty="0" err="1"/>
              <a:t>raspisao</a:t>
            </a:r>
            <a:r>
              <a:rPr lang="en-US" sz="2700" dirty="0"/>
              <a:t> </a:t>
            </a:r>
            <a:r>
              <a:rPr lang="en-US" sz="2700" dirty="0" err="1"/>
              <a:t>dva</a:t>
            </a:r>
            <a:r>
              <a:rPr lang="en-US" sz="2700" dirty="0"/>
              <a:t> </a:t>
            </a:r>
            <a:r>
              <a:rPr lang="en-US" sz="2700" dirty="0" err="1"/>
              <a:t>natječaja</a:t>
            </a:r>
            <a:r>
              <a:rPr lang="en-US" sz="2700" dirty="0"/>
              <a:t>:  </a:t>
            </a:r>
            <a:r>
              <a:rPr lang="en-US" sz="2700" u="sng" dirty="0"/>
              <a:t>"</a:t>
            </a:r>
            <a:r>
              <a:rPr lang="en-US" sz="2700" u="sng" dirty="0" err="1"/>
              <a:t>Osnaživanje</a:t>
            </a:r>
            <a:r>
              <a:rPr lang="en-US" sz="2700" u="sng" dirty="0"/>
              <a:t> </a:t>
            </a:r>
            <a:r>
              <a:rPr lang="en-US" sz="2700" u="sng" dirty="0" err="1"/>
              <a:t>doprinosa</a:t>
            </a:r>
            <a:r>
              <a:rPr lang="en-US" sz="2700" u="sng" dirty="0"/>
              <a:t> </a:t>
            </a:r>
            <a:r>
              <a:rPr lang="en-US" sz="2700" u="sng" dirty="0" err="1"/>
              <a:t>organizacija</a:t>
            </a:r>
            <a:r>
              <a:rPr lang="en-US" sz="2700" u="sng" dirty="0"/>
              <a:t> </a:t>
            </a:r>
            <a:r>
              <a:rPr lang="en-US" sz="2700" u="sng" dirty="0" err="1"/>
              <a:t>civilnoga</a:t>
            </a:r>
            <a:r>
              <a:rPr lang="en-US" sz="2700" u="sng" dirty="0"/>
              <a:t> </a:t>
            </a:r>
            <a:r>
              <a:rPr lang="en-US" sz="2700" u="sng" dirty="0" err="1"/>
              <a:t>društva</a:t>
            </a:r>
            <a:r>
              <a:rPr lang="en-US" sz="2700" u="sng" dirty="0"/>
              <a:t> </a:t>
            </a:r>
            <a:r>
              <a:rPr lang="en-US" sz="2700" u="sng" dirty="0" err="1"/>
              <a:t>obrazovanju</a:t>
            </a:r>
            <a:r>
              <a:rPr lang="en-US" sz="2700" u="sng" dirty="0"/>
              <a:t> za </a:t>
            </a:r>
            <a:r>
              <a:rPr lang="en-US" sz="2700" u="sng" dirty="0" err="1"/>
              <a:t>održivi</a:t>
            </a:r>
            <a:r>
              <a:rPr lang="en-US" sz="2700" u="sng" dirty="0"/>
              <a:t> </a:t>
            </a:r>
            <a:r>
              <a:rPr lang="en-US" sz="2700" u="sng" dirty="0" err="1"/>
              <a:t>razvoj</a:t>
            </a:r>
            <a:r>
              <a:rPr lang="en-US" sz="2700" u="sng" dirty="0"/>
              <a:t> za </a:t>
            </a:r>
            <a:r>
              <a:rPr lang="en-US" sz="2700" u="sng" dirty="0" err="1"/>
              <a:t>unaprjeđenje</a:t>
            </a:r>
            <a:r>
              <a:rPr lang="en-US" sz="2700" u="sng" dirty="0"/>
              <a:t> </a:t>
            </a:r>
            <a:r>
              <a:rPr lang="en-US" sz="2700" u="sng" dirty="0" err="1"/>
              <a:t>ekonomske</a:t>
            </a:r>
            <a:r>
              <a:rPr lang="en-US" sz="2700" u="sng" dirty="0"/>
              <a:t> </a:t>
            </a:r>
            <a:r>
              <a:rPr lang="en-US" sz="2700" u="sng" dirty="0" err="1"/>
              <a:t>i</a:t>
            </a:r>
            <a:r>
              <a:rPr lang="en-US" sz="2700" u="sng" dirty="0"/>
              <a:t> </a:t>
            </a:r>
            <a:r>
              <a:rPr lang="en-US" sz="2700" u="sng" dirty="0" err="1"/>
              <a:t>socijalne</a:t>
            </a:r>
            <a:r>
              <a:rPr lang="en-US" sz="2700" u="sng" dirty="0"/>
              <a:t> </a:t>
            </a:r>
            <a:r>
              <a:rPr lang="en-US" sz="2700" u="sng" dirty="0" err="1"/>
              <a:t>kohezije</a:t>
            </a:r>
            <a:r>
              <a:rPr lang="en-US" sz="2700" u="sng" dirty="0"/>
              <a:t>"</a:t>
            </a:r>
            <a:r>
              <a:rPr lang="en-US" sz="2700" dirty="0"/>
              <a:t> </a:t>
            </a:r>
            <a:r>
              <a:rPr lang="en-US" sz="2700" dirty="0" err="1"/>
              <a:t>i</a:t>
            </a:r>
            <a:r>
              <a:rPr lang="en-US" sz="2700" dirty="0"/>
              <a:t> </a:t>
            </a:r>
            <a:r>
              <a:rPr lang="en-US" sz="2700" u="sng" dirty="0"/>
              <a:t>"</a:t>
            </a:r>
            <a:r>
              <a:rPr lang="en-US" sz="2700" u="sng" dirty="0" err="1"/>
              <a:t>Osnaživanje</a:t>
            </a:r>
            <a:r>
              <a:rPr lang="en-US" sz="2700" u="sng" dirty="0"/>
              <a:t> </a:t>
            </a:r>
            <a:r>
              <a:rPr lang="en-US" sz="2700" u="sng" dirty="0" err="1"/>
              <a:t>hrvatsko-švicarskih</a:t>
            </a:r>
            <a:r>
              <a:rPr lang="en-US" sz="2700" u="sng" dirty="0"/>
              <a:t> </a:t>
            </a:r>
            <a:r>
              <a:rPr lang="en-US" sz="2700" u="sng" dirty="0" err="1"/>
              <a:t>partnerstava</a:t>
            </a:r>
            <a:r>
              <a:rPr lang="en-US" sz="2700" u="sng" dirty="0"/>
              <a:t> za </a:t>
            </a:r>
            <a:r>
              <a:rPr lang="en-US" sz="2700" u="sng" dirty="0" err="1"/>
              <a:t>lokalni</a:t>
            </a:r>
            <a:r>
              <a:rPr lang="en-US" sz="2700" u="sng" dirty="0"/>
              <a:t> društveno-</a:t>
            </a:r>
            <a:r>
              <a:rPr lang="en-US" sz="2700" u="sng" dirty="0" err="1"/>
              <a:t>ekonomski</a:t>
            </a:r>
            <a:r>
              <a:rPr lang="en-US" sz="2700" u="sng" dirty="0"/>
              <a:t> </a:t>
            </a:r>
            <a:r>
              <a:rPr lang="en-US" sz="2700" u="sng" dirty="0" err="1"/>
              <a:t>rast</a:t>
            </a:r>
            <a:r>
              <a:rPr lang="en-US" sz="2700" u="sng" dirty="0"/>
              <a:t> </a:t>
            </a:r>
            <a:r>
              <a:rPr lang="en-US" sz="2700" u="sng" dirty="0" err="1"/>
              <a:t>i</a:t>
            </a:r>
            <a:r>
              <a:rPr lang="en-US" sz="2700" u="sng" dirty="0"/>
              <a:t> </a:t>
            </a:r>
            <a:r>
              <a:rPr lang="en-US" sz="2700" u="sng" dirty="0" err="1"/>
              <a:t>razvoj</a:t>
            </a:r>
            <a:r>
              <a:rPr lang="en-US" sz="2700" u="sng" dirty="0"/>
              <a:t>"</a:t>
            </a:r>
            <a:r>
              <a:rPr lang="en-US" sz="2700" dirty="0"/>
              <a:t>. </a:t>
            </a:r>
          </a:p>
          <a:p>
            <a:pPr algn="just"/>
            <a:r>
              <a:rPr lang="hr-HR" sz="2700" dirty="0" smtClean="0"/>
              <a:t>Održane su informativne radionice </a:t>
            </a:r>
          </a:p>
          <a:p>
            <a:pPr marL="0" indent="0">
              <a:buClr>
                <a:srgbClr val="0070C0"/>
              </a:buClr>
              <a:buNone/>
            </a:pPr>
            <a:endParaRPr lang="hr-HR" sz="1900" dirty="0"/>
          </a:p>
          <a:p>
            <a:pPr>
              <a:buClr>
                <a:srgbClr val="0070C0"/>
              </a:buClr>
            </a:pPr>
            <a:endParaRPr lang="hr-HR" sz="2700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>
              <a:buClr>
                <a:srgbClr val="0070C0"/>
              </a:buClr>
            </a:pPr>
            <a:endParaRPr lang="hr-HR" dirty="0"/>
          </a:p>
          <a:p>
            <a:pPr marL="514350" indent="-514350">
              <a:buAutoNum type="arabicPeriod"/>
            </a:pPr>
            <a:endParaRPr lang="hr-HR" dirty="0"/>
          </a:p>
          <a:p>
            <a:pPr marL="514350" indent="-514350">
              <a:buAutoNum type="arabicPeriod"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27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3512" y="1577499"/>
            <a:ext cx="8721677" cy="2427568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hr-HR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4137" y="1624797"/>
            <a:ext cx="6159731" cy="2681196"/>
          </a:xfrm>
        </p:spPr>
        <p:txBody>
          <a:bodyPr>
            <a:normAutofit/>
          </a:bodyPr>
          <a:lstStyle/>
          <a:p>
            <a:pPr lvl="1" algn="l">
              <a:spcBef>
                <a:spcPts val="1200"/>
              </a:spcBef>
            </a:pPr>
            <a:r>
              <a:rPr lang="en-US" sz="2400" dirty="0"/>
              <a:t>U </a:t>
            </a:r>
            <a:r>
              <a:rPr lang="en-US" sz="2400" dirty="0" err="1"/>
              <a:t>okviru</a:t>
            </a:r>
            <a:r>
              <a:rPr lang="en-US" sz="2400" dirty="0"/>
              <a:t> </a:t>
            </a:r>
            <a:r>
              <a:rPr lang="en-US" sz="2400" dirty="0" err="1"/>
              <a:t>Švicarsko-hrvatskog</a:t>
            </a:r>
            <a:r>
              <a:rPr lang="en-US" sz="2400" dirty="0"/>
              <a:t> </a:t>
            </a:r>
            <a:r>
              <a:rPr lang="en-US" sz="2400" dirty="0" err="1"/>
              <a:t>programa</a:t>
            </a:r>
            <a:r>
              <a:rPr lang="en-US" sz="2400" dirty="0"/>
              <a:t> </a:t>
            </a:r>
            <a:r>
              <a:rPr lang="en-US" sz="2400" dirty="0" err="1"/>
              <a:t>suradnje</a:t>
            </a:r>
            <a:r>
              <a:rPr lang="en-US" sz="2400" dirty="0"/>
              <a:t> Ured za udruge </a:t>
            </a:r>
            <a:r>
              <a:rPr lang="en-US" sz="2400" dirty="0" err="1"/>
              <a:t>dodijelio</a:t>
            </a:r>
            <a:r>
              <a:rPr lang="en-US" sz="2400" dirty="0"/>
              <a:t> je </a:t>
            </a:r>
            <a:r>
              <a:rPr lang="en-US" sz="2400" dirty="0" err="1"/>
              <a:t>ukupno</a:t>
            </a:r>
            <a:r>
              <a:rPr lang="en-US" sz="2400" dirty="0"/>
              <a:t> 43.654.537,47 </a:t>
            </a:r>
            <a:r>
              <a:rPr lang="en-US" sz="2400" dirty="0" err="1"/>
              <a:t>kuna</a:t>
            </a:r>
            <a:r>
              <a:rPr lang="en-US" sz="2400" dirty="0"/>
              <a:t> za 52 </a:t>
            </a:r>
            <a:r>
              <a:rPr lang="en-US" sz="2400" dirty="0" err="1"/>
              <a:t>projekta</a:t>
            </a:r>
            <a:r>
              <a:rPr lang="en-US" sz="2400" dirty="0"/>
              <a:t> </a:t>
            </a:r>
            <a:r>
              <a:rPr lang="hr-HR" sz="2400" dirty="0" smtClean="0"/>
              <a:t>OCD-a</a:t>
            </a:r>
            <a:r>
              <a:rPr lang="en-US" sz="2400" dirty="0" smtClean="0"/>
              <a:t> </a:t>
            </a:r>
            <a:r>
              <a:rPr lang="en-US" sz="2400" dirty="0"/>
              <a:t>u </a:t>
            </a:r>
            <a:r>
              <a:rPr lang="en-US" sz="2400" dirty="0" err="1"/>
              <a:t>području</a:t>
            </a:r>
            <a:r>
              <a:rPr lang="en-US" sz="2400" dirty="0"/>
              <a:t> </a:t>
            </a:r>
            <a:r>
              <a:rPr lang="en-US" sz="2400" dirty="0" err="1"/>
              <a:t>obrazovanja</a:t>
            </a:r>
            <a:r>
              <a:rPr lang="en-US" sz="2400" dirty="0"/>
              <a:t> za </a:t>
            </a:r>
            <a:r>
              <a:rPr lang="en-US" sz="2400" dirty="0" err="1"/>
              <a:t>održivi</a:t>
            </a:r>
            <a:r>
              <a:rPr lang="en-US" sz="2400" dirty="0"/>
              <a:t> </a:t>
            </a:r>
            <a:r>
              <a:rPr lang="en-US" sz="2400" dirty="0" err="1"/>
              <a:t>razvoj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jačanja</a:t>
            </a:r>
            <a:r>
              <a:rPr lang="en-US" sz="2400" dirty="0"/>
              <a:t> </a:t>
            </a:r>
            <a:r>
              <a:rPr lang="en-US" sz="2400" dirty="0" err="1"/>
              <a:t>švicarsko-hrvatskih</a:t>
            </a:r>
            <a:r>
              <a:rPr lang="en-US" sz="2400" dirty="0"/>
              <a:t> </a:t>
            </a:r>
            <a:r>
              <a:rPr lang="en-US" sz="2400" dirty="0" err="1"/>
              <a:t>partnerstava</a:t>
            </a:r>
            <a:r>
              <a:rPr lang="en-US" sz="2400" dirty="0"/>
              <a:t> za </a:t>
            </a:r>
            <a:r>
              <a:rPr lang="en-US" sz="2400" dirty="0" err="1"/>
              <a:t>lokalni</a:t>
            </a:r>
            <a:r>
              <a:rPr lang="en-US" sz="2400" dirty="0"/>
              <a:t> društveno-</a:t>
            </a:r>
            <a:r>
              <a:rPr lang="en-US" sz="2400" dirty="0" err="1"/>
              <a:t>ekonomski</a:t>
            </a:r>
            <a:r>
              <a:rPr lang="en-US" sz="2400" dirty="0"/>
              <a:t> </a:t>
            </a:r>
            <a:r>
              <a:rPr lang="en-US" sz="2400" dirty="0" err="1"/>
              <a:t>rast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razvoj</a:t>
            </a:r>
            <a:r>
              <a:rPr lang="en-US" sz="2400" dirty="0"/>
              <a:t>. </a:t>
            </a:r>
          </a:p>
          <a:p>
            <a:pPr lvl="1">
              <a:spcBef>
                <a:spcPts val="1200"/>
              </a:spcBef>
            </a:pPr>
            <a:endParaRPr lang="hr-HR" sz="21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82" y="457196"/>
            <a:ext cx="2426017" cy="116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58265" cy="671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26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3512" y="1577499"/>
            <a:ext cx="8721677" cy="2427568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hr-HR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746" y="260649"/>
            <a:ext cx="938865" cy="1316850"/>
          </a:xfrm>
          <a:prstGeom prst="rect">
            <a:avLst/>
          </a:prstGeom>
        </p:spPr>
      </p:pic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05" y="32158"/>
            <a:ext cx="2426017" cy="116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280702"/>
              </p:ext>
            </p:extLst>
          </p:nvPr>
        </p:nvGraphicFramePr>
        <p:xfrm>
          <a:off x="1862069" y="1115621"/>
          <a:ext cx="8229600" cy="2257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942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3512" y="1577499"/>
            <a:ext cx="8721677" cy="2427568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hr-HR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782" y="2245359"/>
            <a:ext cx="9252698" cy="1944216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/>
              <a:t>Predstavljanje mjere potpore „Civilno </a:t>
            </a:r>
            <a:r>
              <a:rPr lang="hr-HR" b="1" dirty="0" smtClean="0"/>
              <a:t>društvo i transparentnost“</a:t>
            </a:r>
          </a:p>
          <a:p>
            <a:endParaRPr lang="hr-HR" b="1" dirty="0"/>
          </a:p>
          <a:p>
            <a:r>
              <a:rPr lang="hr-HR" b="1" dirty="0" smtClean="0"/>
              <a:t>2. </a:t>
            </a:r>
            <a:r>
              <a:rPr lang="hr-HR" b="1" dirty="0"/>
              <a:t>š</a:t>
            </a:r>
            <a:r>
              <a:rPr lang="hr-HR" b="1" dirty="0" smtClean="0"/>
              <a:t>vicarski doprinos</a:t>
            </a:r>
            <a:endParaRPr lang="hr-HR" b="1" dirty="0"/>
          </a:p>
          <a:p>
            <a:pPr lvl="1">
              <a:spcBef>
                <a:spcPts val="1200"/>
              </a:spcBef>
            </a:pPr>
            <a:endParaRPr lang="hr-HR" sz="21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5902" y="75968"/>
            <a:ext cx="938865" cy="1316850"/>
          </a:xfrm>
          <a:prstGeom prst="rect">
            <a:avLst/>
          </a:prstGeom>
        </p:spPr>
      </p:pic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53" y="75968"/>
            <a:ext cx="2426017" cy="116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304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 </a:t>
            </a:r>
            <a:br>
              <a:rPr lang="hr-HR" dirty="0" smtClean="0"/>
            </a:br>
            <a:r>
              <a:rPr lang="hr-HR" dirty="0" smtClean="0"/>
              <a:t>4 </a:t>
            </a:r>
            <a:r>
              <a:rPr lang="hr-HR" dirty="0"/>
              <a:t>programske komponente:</a:t>
            </a:r>
            <a:r>
              <a:rPr lang="en-US" sz="4000" dirty="0"/>
              <a:t/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hr-HR" dirty="0"/>
              <a:t>Edukacija o održivom razvoju</a:t>
            </a:r>
            <a:endParaRPr lang="en-US" sz="2800" dirty="0"/>
          </a:p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hr-HR" dirty="0"/>
              <a:t>Jačanje volontiranja</a:t>
            </a:r>
            <a:endParaRPr lang="en-US" sz="2800" dirty="0"/>
          </a:p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hr-HR" dirty="0"/>
              <a:t>Mikro projekti</a:t>
            </a:r>
            <a:endParaRPr lang="en-US" sz="2800" dirty="0"/>
          </a:p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hr-HR" dirty="0"/>
              <a:t>Programi društveno-korisnog učenja u zajednici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2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2" y="0"/>
            <a:ext cx="2426017" cy="116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4092" y="100788"/>
            <a:ext cx="938865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7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hr-HR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b="1" dirty="0" smtClean="0"/>
          </a:p>
          <a:p>
            <a:pPr lvl="1">
              <a:spcBef>
                <a:spcPts val="1200"/>
              </a:spcBef>
            </a:pPr>
            <a:endParaRPr lang="hr-HR" sz="21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89956" y="1435101"/>
            <a:ext cx="5112988" cy="4275743"/>
          </a:xfrm>
        </p:spPr>
        <p:txBody>
          <a:bodyPr>
            <a:normAutofit fontScale="700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4500" b="1" dirty="0" smtClean="0"/>
              <a:t>CILJ:</a:t>
            </a:r>
            <a:r>
              <a:rPr lang="hr-HR" sz="4500" dirty="0"/>
              <a:t> </a:t>
            </a:r>
            <a:r>
              <a:rPr lang="hr-HR" sz="4000" dirty="0"/>
              <a:t>povećati ulogu </a:t>
            </a:r>
            <a:r>
              <a:rPr lang="hr-HR" sz="4000" dirty="0" smtClean="0"/>
              <a:t>OCD-a</a:t>
            </a:r>
            <a:r>
              <a:rPr lang="hr-HR" sz="4000" dirty="0" smtClean="0"/>
              <a:t> u razvoju </a:t>
            </a:r>
            <a:r>
              <a:rPr lang="hr-HR" sz="4000" dirty="0"/>
              <a:t>kompetencija djece i mladih o pitanjima održivog razvoja te osnažiti partnerstvo OCD-a, škola i lokalnih zajednica u podizanju svijest o pitanjima održivog razvoja  </a:t>
            </a:r>
            <a:endParaRPr lang="hr-HR" sz="4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3300" dirty="0" smtClean="0"/>
              <a:t>Partnerstva </a:t>
            </a:r>
            <a:r>
              <a:rPr lang="hr-HR" sz="3300" dirty="0"/>
              <a:t>s </a:t>
            </a:r>
            <a:r>
              <a:rPr lang="hr-HR" sz="3300" dirty="0" smtClean="0"/>
              <a:t>drugim lokalnim </a:t>
            </a:r>
            <a:r>
              <a:rPr lang="hr-HR" sz="3300" dirty="0" smtClean="0"/>
              <a:t>dionicima (</a:t>
            </a:r>
            <a:r>
              <a:rPr lang="hr-HR" sz="3300" b="1" dirty="0" err="1" smtClean="0"/>
              <a:t>vrtići,škole,javne</a:t>
            </a:r>
            <a:r>
              <a:rPr lang="hr-HR" sz="3300" b="1" dirty="0" smtClean="0"/>
              <a:t> ustanove, lokalna </a:t>
            </a:r>
            <a:r>
              <a:rPr lang="hr-HR" sz="3300" b="1" dirty="0"/>
              <a:t>samouprava)</a:t>
            </a:r>
            <a:endParaRPr lang="en-US" sz="3300" dirty="0"/>
          </a:p>
          <a:p>
            <a:pPr algn="just"/>
            <a:r>
              <a:rPr lang="hr-HR" sz="3300" dirty="0" smtClean="0"/>
              <a:t>  </a:t>
            </a:r>
            <a:endParaRPr lang="en-US" sz="3300" dirty="0"/>
          </a:p>
          <a:p>
            <a:pPr algn="just"/>
            <a:endParaRPr lang="hr-H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r-H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8784" y="132999"/>
            <a:ext cx="938865" cy="1316850"/>
          </a:xfrm>
          <a:prstGeom prst="rect">
            <a:avLst/>
          </a:prstGeom>
        </p:spPr>
      </p:pic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53" y="0"/>
            <a:ext cx="2426017" cy="116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25770" y="402727"/>
            <a:ext cx="612777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lnSpc>
                <a:spcPct val="107000"/>
              </a:lnSpc>
              <a:buFont typeface="+mj-lt"/>
              <a:buAutoNum type="arabicPeriod"/>
            </a:pPr>
            <a:r>
              <a:rPr lang="hr-HR" sz="2800" dirty="0" smtClean="0"/>
              <a:t> Edukacija o održivom razvoju</a:t>
            </a:r>
            <a:endParaRPr lang="en-US" sz="2800" dirty="0"/>
          </a:p>
        </p:txBody>
      </p:sp>
      <p:pic>
        <p:nvPicPr>
          <p:cNvPr id="10" name="Content Placeholder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395918" y="956084"/>
            <a:ext cx="4593507" cy="467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7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1300</Words>
  <Application>Microsoft Office PowerPoint</Application>
  <PresentationFormat>Widescreen</PresentationFormat>
  <Paragraphs>195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1_Office Theme</vt:lpstr>
      <vt:lpstr>JAVNO SAVJETOVANJE U OKVIRU ŠVICARSKO-HRVATSKOG PROGRAMA SURADNJE </vt:lpstr>
      <vt:lpstr>PowerPoint Presentation</vt:lpstr>
      <vt:lpstr>PowerPoint Presentation</vt:lpstr>
      <vt:lpstr>PowerPoint Presentation</vt:lpstr>
      <vt:lpstr> </vt:lpstr>
      <vt:lpstr> </vt:lpstr>
      <vt:lpstr> </vt:lpstr>
      <vt:lpstr>   4 programske komponente: </vt:lpstr>
      <vt:lpstr> </vt:lpstr>
      <vt:lpstr>1. Edukacija o održivom razvoju </vt:lpstr>
      <vt:lpstr> 2. Jačanje volontiranja </vt:lpstr>
      <vt:lpstr>2. Jačanje volontiranja</vt:lpstr>
      <vt:lpstr> 3. Mikro projekti </vt:lpstr>
      <vt:lpstr>   3. Mikro projekti </vt:lpstr>
      <vt:lpstr>    4. Programi društveno-korisnog učenja u zajednici</vt:lpstr>
      <vt:lpstr>    4. Programi društveno-korisnog učenja u zajednici</vt:lpstr>
      <vt:lpstr>4 programske komponente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JAVNO SAVJETOVANJE U OKVIRU ŠVICARSKO-HRVATSKOG PROGRAMA SURADNJE</dc:title>
  <dc:creator>Jelena Princivali</dc:creator>
  <cp:lastModifiedBy>Jelena Princivali</cp:lastModifiedBy>
  <cp:revision>47</cp:revision>
  <dcterms:created xsi:type="dcterms:W3CDTF">2023-06-02T11:25:14Z</dcterms:created>
  <dcterms:modified xsi:type="dcterms:W3CDTF">2023-06-15T07:28:08Z</dcterms:modified>
</cp:coreProperties>
</file>